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66" r:id="rId5"/>
    <p:sldId id="260" r:id="rId6"/>
    <p:sldId id="259" r:id="rId7"/>
    <p:sldId id="262" r:id="rId8"/>
    <p:sldId id="263" r:id="rId9"/>
    <p:sldId id="261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01554-A067-451D-A331-50BEDEF6B3EB}" type="datetimeFigureOut">
              <a:rPr lang="pt-BR" smtClean="0"/>
              <a:t>09/10/2013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CEBDD-1239-48C6-989E-D39A6A07E2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787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Se inicia nas células tronco </a:t>
            </a:r>
            <a:r>
              <a:rPr lang="pt-BR" dirty="0" err="1" smtClean="0"/>
              <a:t>hematopoéticas</a:t>
            </a:r>
            <a:r>
              <a:rPr lang="pt-BR" dirty="0" smtClean="0"/>
              <a:t>, que são</a:t>
            </a:r>
            <a:r>
              <a:rPr lang="pt-BR" baseline="0" dirty="0" smtClean="0"/>
              <a:t> células derivadas do </a:t>
            </a:r>
            <a:r>
              <a:rPr lang="pt-BR" baseline="0" dirty="0" err="1" smtClean="0"/>
              <a:t>mesênquima</a:t>
            </a:r>
            <a:r>
              <a:rPr lang="pt-BR" baseline="0" dirty="0" smtClean="0"/>
              <a:t> e que sofrem diferenciação em 5 tipos.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CEBDD-1239-48C6-989E-D39A6A07E288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4831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sistema ABO compreende de dois tipos de aglutinogênios (A e B) e dois tipos de aglutininas (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anti-A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anti-B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O grupo sanguíneo A, possui aglutinogênios A e aglutininas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B . O grupo sanguíneo B, possui aglutinogênio B e aglutininas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anti-A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 grupo AB possui aglutinogênios AB e não possui aglutininas. Já o grupo sanguíneo O não possui aglutinogênio, mas possui aglutininas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anti-A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anti-B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 Se uma pessoa receber sangue de um tipo incompatível com o seu, as hemácias do sangue recebido podem aglutinar-se e formar aglomerados, que entopem os capilares sanguíneos, prejudicando a circulação e dependendo do caso, a morte.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 pessoa portadora de determinada aglutinina não pode receber sangue cujas hemácias tenham aglutinogênio correspondente.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Pessoas do tipo de sangue A, só podem receber sangue A e O, e doar para as pessoas que possuem sangue A e AB. Pessoas com sangue B, podem receber sangue B e O, e podem doar para A e AB. Portadores de sangue AB podem receber todo tipo de sangue, mas só podem doar para portadores do sangue AB. Já o sangue O, só pode receber de O e pode doar para portadores de todos os tipos de sangue.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Para determinar grupos sanguíneos do sistema ABO, misturam-se duas gotas do sangue da pessoa com duas soluções diferentes, uma com aglutinina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anti-A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outra com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anti-B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 ocorre a aglutinação do sangue apenas na gota com a solução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anti-A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pessoa é do grupo A. Se ocorre aglutinação do sangue apenas na gota com a solução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anti-B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ela é do grupo B. Se ocorre aglutinação nas duas gotas de sangue, a pessoa pertence ao grupo AB, se não há aglutinação do sangue em nenhuma das gotas, a pessoa pertence ao grupo O.</a:t>
            </a:r>
          </a:p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CEBDD-1239-48C6-989E-D39A6A07E288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9194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sistema ABO compreende de dois tipos de aglutinogênios (A e B) e dois tipos de aglutininas (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anti-A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anti-B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O grupo sanguíneo A, possui aglutinogênios A e aglutininas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B . O grupo sanguíneo B, possui aglutinogênio B e aglutininas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anti-A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 grupo AB possui aglutinogênios AB e não possui aglutininas. Já o grupo sanguíneo O não possui aglutinogênio, mas possui aglutininas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anti-A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anti-B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 Se uma pessoa receber sangue de um tipo incompatível com o seu, as hemácias do sangue recebido podem aglutinar-se e formar aglomerados, que entopem os capilares sanguíneos, prejudicando a circulação e dependendo do caso, a morte.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 pessoa portadora de determinada aglutinina não pode receber sangue cujas hemácias tenham aglutinogênio correspondente.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Pessoas do tipo de sangue A, só podem receber sangue A e O, e doar para as pessoas que possuem sangue A e AB. Pessoas com sangue B, podem receber sangue B e O, e podem doar para A e AB. Portadores de sangue AB podem receber todo tipo de sangue, mas só podem doar para portadores do sangue AB. Já o sangue O, só pode receber de O e pode doar para portadores de todos os tipos de sangue.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Para determinar grupos sanguíneos do sistema ABO, misturam-se duas gotas do sangue da pessoa com duas soluções diferentes, uma com aglutinina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anti-A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outra com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anti-B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 ocorre a aglutinação do sangue apenas na gota com a solução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anti-A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pessoa é do grupo A. Se ocorre aglutinação do sangue apenas na gota com a solução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anti-B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ela é do grupo B. Se ocorre aglutinação nas duas gotas de sangue, a pessoa pertence ao grupo AB, se não há aglutinação do sangue em nenhuma das gotas, a pessoa pertence ao grupo O.</a:t>
            </a:r>
          </a:p>
          <a:p>
            <a:r>
              <a:rPr lang="pt-BR" smtClean="0"/>
              <a:t/>
            </a:r>
            <a:br>
              <a:rPr lang="pt-BR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CEBDD-1239-48C6-989E-D39A6A07E288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9194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Fator Rh foi descoberto em 1940, depois dos estudos de dois pesquisadores. Nesta pesquisa foi retirado o sangue de um macaco e injetado em cobaias. Após a pesquisa, foi concluído que, ao injetar o sangue do macaco, o organismo das cobaias reagia produzindo anticorpos, pois aquele sangue era uma substancia desconhecida pelo organismo. Os anticorpos produzidos pelas cobaias forma chamados de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Rh, pois no sangue do macaco havia um antígeno denominado fator Rh.</a:t>
            </a:r>
            <a:b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Quando se realiza uma transfusão de sangue, tem-se que verificar se o receptor tem Rh-, pois se ele tiver, ele só poderá receber sangue Rh-, pois se ele receber Rh+ pode causar uma reação em seu sistema imunológico, causando hemólise. Porém se o paciente for Rh+, ele pode receber o sangue Rh-, ou seja, se o sangue for Rh+, poderá receber Rh+ e Rh-, e se o sangue for Rh-, ele só poderá receber Rh-. 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fator é encontrado nas hemácias, ele cumpre as leis da hereditariedade, sendo que o fator Rh positivo é um fator dominante sobre o Rh negativo.</a:t>
            </a:r>
            <a:b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 populações humanas, o fator Rh tem uma grande importância, pois ele reside no aparecimento em doenças hemofílicas no recém nascido ou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eritroblastose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fetal.</a:t>
            </a:r>
            <a:b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condição essencial para que ocorra essa anomalia é que o pai seja Rh+ e a mãe Rh-, logo o feto será Rh+. </a:t>
            </a:r>
            <a:b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sangue é um tecido humano que é muito compartilhado entre os indivíduos e as transfusões de sangue total ou parcial pode salvar muitas vidas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CEBDD-1239-48C6-989E-D39A6A07E288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9194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5C43-C061-462A-B00E-13E142538959}" type="datetimeFigureOut">
              <a:rPr lang="pt-BR" smtClean="0"/>
              <a:t>09/10/2013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7D9D-3826-4DB2-B8F6-61D9E24EDD5E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5C43-C061-462A-B00E-13E142538959}" type="datetimeFigureOut">
              <a:rPr lang="pt-BR" smtClean="0"/>
              <a:t>09/10/2013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7D9D-3826-4DB2-B8F6-61D9E24EDD5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5C43-C061-462A-B00E-13E142538959}" type="datetimeFigureOut">
              <a:rPr lang="pt-BR" smtClean="0"/>
              <a:t>09/10/2013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7D9D-3826-4DB2-B8F6-61D9E24EDD5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5C43-C061-462A-B00E-13E142538959}" type="datetimeFigureOut">
              <a:rPr lang="pt-BR" smtClean="0"/>
              <a:t>09/10/2013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7D9D-3826-4DB2-B8F6-61D9E24EDD5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5C43-C061-462A-B00E-13E142538959}" type="datetimeFigureOut">
              <a:rPr lang="pt-BR" smtClean="0"/>
              <a:t>09/10/2013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7D9D-3826-4DB2-B8F6-61D9E24EDD5E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5C43-C061-462A-B00E-13E142538959}" type="datetimeFigureOut">
              <a:rPr lang="pt-BR" smtClean="0"/>
              <a:t>09/10/2013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7D9D-3826-4DB2-B8F6-61D9E24EDD5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5C43-C061-462A-B00E-13E142538959}" type="datetimeFigureOut">
              <a:rPr lang="pt-BR" smtClean="0"/>
              <a:t>09/10/2013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7D9D-3826-4DB2-B8F6-61D9E24EDD5E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5C43-C061-462A-B00E-13E142538959}" type="datetimeFigureOut">
              <a:rPr lang="pt-BR" smtClean="0"/>
              <a:t>09/10/2013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7D9D-3826-4DB2-B8F6-61D9E24EDD5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5C43-C061-462A-B00E-13E142538959}" type="datetimeFigureOut">
              <a:rPr lang="pt-BR" smtClean="0"/>
              <a:t>09/10/2013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7D9D-3826-4DB2-B8F6-61D9E24EDD5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5C43-C061-462A-B00E-13E142538959}" type="datetimeFigureOut">
              <a:rPr lang="pt-BR" smtClean="0"/>
              <a:t>09/10/2013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7D9D-3826-4DB2-B8F6-61D9E24EDD5E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5C43-C061-462A-B00E-13E142538959}" type="datetimeFigureOut">
              <a:rPr lang="pt-BR" smtClean="0"/>
              <a:t>09/10/2013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7D9D-3826-4DB2-B8F6-61D9E24EDD5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4E55C43-C061-462A-B00E-13E142538959}" type="datetimeFigureOut">
              <a:rPr lang="pt-BR" smtClean="0"/>
              <a:t>09/10/2013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C8E7D9D-3826-4DB2-B8F6-61D9E24EDD5E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br/url?sa=i&amp;rct=j&amp;q=&amp;esrc=s&amp;frm=1&amp;source=images&amp;cd=&amp;cad=rja&amp;docid=9QHhjo5hpT0-0M&amp;tbnid=FohYue1TuXEbEM:&amp;ved=0CAUQjRw&amp;url=http://www.conhecersaude.com/adultos/3375-leucocitos-ou-globulos-brancos.html&amp;ei=aUlVUu6bM_e34AO03oC4Bg&amp;psig=AFQjCNGrfMxQAag3YlI_uW1tBlkRycTokw&amp;ust=1381407333788082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www.google.com.br/url?sa=i&amp;rct=j&amp;q=&amp;esrc=s&amp;frm=1&amp;source=images&amp;cd=&amp;cad=rja&amp;docid=7EndF9n5e16S-M&amp;tbnid=GezNVsi5SGlVaM:&amp;ved=0CAUQjRw&amp;url=http://www.infoescola.com/citologia/leucocitos/&amp;ei=-0hVUtKwGM7c4AOP0AE&amp;psig=AFQjCNGrfMxQAag3YlI_uW1tBlkRycTokw&amp;ust=138140733378808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br/url?sa=i&amp;rct=j&amp;q=&amp;esrc=s&amp;frm=1&amp;source=images&amp;cd=&amp;cad=rja&amp;docid=7EndF9n5e16S-M&amp;tbnid=E2MLecnmLK38UM:&amp;ved=0CAUQjRw&amp;url=http://www.infoescola.com/citologia/leucocitos/&amp;ei=OUlVUsiaB9P_4AP384DAAQ&amp;psig=AFQjCNGrfMxQAag3YlI_uW1tBlkRycTokw&amp;ust=1381407333788082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www.google.com.br/url?sa=i&amp;rct=j&amp;q=&amp;esrc=s&amp;frm=1&amp;source=images&amp;cd=&amp;cad=rja&amp;docid=7EndF9n5e16S-M&amp;tbnid=-DFjZ3UKiilldM:&amp;ved=0CAUQjRw&amp;url=http://www.infoescola.com/citologia/leucocitos/&amp;ei=HklVUrPQI6zC4APR44GYDw&amp;psig=AFQjCNGrfMxQAag3YlI_uW1tBlkRycTokw&amp;ust=1381407333788082" TargetMode="External"/><Relationship Id="rId9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www.google.com.br/url?sa=i&amp;rct=j&amp;q=&amp;esrc=s&amp;frm=1&amp;source=images&amp;cd=&amp;cad=rja&amp;docid=9QHhjo5hpT0-0M&amp;tbnid=FohYue1TuXEbEM:&amp;ved=0CAUQjRw&amp;url=http://www.conhecersaude.com/adultos/3375-leucocitos-ou-globulos-brancos.html&amp;ei=aUlVUu6bM_e34AO03oC4Bg&amp;psig=AFQjCNGrfMxQAag3YlI_uW1tBlkRycTokw&amp;ust=138140733378808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br/url?sa=i&amp;rct=j&amp;q=&amp;esrc=s&amp;frm=1&amp;source=images&amp;cd=&amp;cad=rja&amp;docid=7EndF9n5e16S-M&amp;tbnid=Jr0bEWkBZaEwDM:&amp;ved=0CAUQjRw&amp;url=http://www.infoescola.com/citologia/leucocitos/&amp;ei=AUpVUpGmN7Dj4APSyoDoDg&amp;psig=AFQjCNGrfMxQAag3YlI_uW1tBlkRycTokw&amp;ust=1381407333788082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www.google.com.br/url?sa=i&amp;rct=j&amp;q=&amp;esrc=s&amp;frm=1&amp;source=images&amp;cd=&amp;cad=rja&amp;docid=7EndF9n5e16S-M&amp;tbnid=9CuYgAsVXho4pM:&amp;ved=0CAUQjRw&amp;url=http://www.infoescola.com/citologia/leucocitos/&amp;ei=yElVUui9OZbb4APJ_YCICA&amp;psig=AFQjCNGrfMxQAag3YlI_uW1tBlkRycTokw&amp;ust=1381407333788082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google.com.br/url?sa=i&amp;rct=j&amp;q=&amp;esrc=s&amp;frm=1&amp;source=images&amp;cd=&amp;cad=rja&amp;docid=oP6TlFpr2zezNM&amp;tbnid=goXxMRsB4dSIYM:&amp;ved=0CAUQjRw&amp;url=http://sil-novidadesemgeral.blogspot.com/2011/05/plaquetas-como-contar-e-interpretar-o.html&amp;ei=ylRVUqK6HPWl4APT1YDIBw&amp;psig=AFQjCNH-0VHkS6aI7JH8A8QsafIZYh6WdQ&amp;ust=138141035962870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www.google.com.br/url?sa=i&amp;rct=j&amp;q=&amp;esrc=s&amp;frm=1&amp;source=images&amp;cd=&amp;cad=rja&amp;docid=6oWT6ron93E1OM&amp;tbnid=_88T629H9jR0VM:&amp;ved=0CAUQjRw&amp;url=http://www.auladeanatomia.com/cardiovascular/sangue.htm&amp;ei=SFVVUq2jGZGu4AOmooGABQ&amp;psig=AFQjCNH-0VHkS6aI7JH8A8QsafIZYh6WdQ&amp;ust=138141035962870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.br/url?sa=i&amp;rct=j&amp;q=&amp;esrc=s&amp;frm=1&amp;source=images&amp;cd=&amp;cad=rja&amp;docid=SJ3WIhqfps8j7M&amp;tbnid=a3oDftI-6vlRwM:&amp;ved=0CAUQjRw&amp;url=http://www.infoescola.com/sangue/plaquetas/&amp;ei=AlVVUsL3DJbK4AO8hoDYDA&amp;psig=AFQjCNH-0VHkS6aI7JH8A8QsafIZYh6WdQ&amp;ust=1381410359628703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br/url?sa=i&amp;rct=j&amp;q=&amp;esrc=s&amp;frm=1&amp;source=images&amp;cd=&amp;cad=rja&amp;docid=Hl4bZW9kXSg2dM&amp;tbnid=RI_uF-QgfoAxOM:&amp;ved=0CAUQjRw&amp;url=http://www.brasilescola.com/biologia/leucocitos.htm&amp;ei=ZUhVUuLWI7T_4APBgIGYCw&amp;psig=AFQjCNEzBfM1ac4DVCsrElc6hUjLm_TBSg&amp;ust=1381407152860325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br/url?sa=i&amp;rct=j&amp;q=&amp;esrc=s&amp;frm=1&amp;source=images&amp;cd=&amp;cad=rja&amp;docid=nuiOehK_BCUHCM&amp;tbnid=426rRFTePdEgJM:&amp;ved=0CAUQjRw&amp;url=http://patofisio.wordpress.com/2010/04/17/hemacias/&amp;ei=zEFVUrXKC7eg4APpvYDoBg&amp;bvm=bv.53760139,d.eWU&amp;psig=AFQjCNGM36ie5YbRfVuBEZovTHVnqvWi5A&amp;ust=138140544456303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.br/url?sa=i&amp;rct=j&amp;q=&amp;esrc=s&amp;frm=1&amp;source=images&amp;cd=&amp;cad=rja&amp;docid=YQTcqjvSJi-hUM&amp;tbnid=4Q2duLoz_UA6xM:&amp;ved=0CAUQjRw&amp;url=http://www.trustsports.com.br/textos_detalhes.php?id%3D55&amp;ei=2kNVUszUL_PC4APLlIH4BA&amp;psig=AFQjCNGfHFoJBf7P-uEvWQmayGwIHmJM5Q&amp;ust=138140594449322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2000" y="3777208"/>
            <a:ext cx="7543800" cy="1524000"/>
          </a:xfrm>
        </p:spPr>
        <p:txBody>
          <a:bodyPr/>
          <a:lstStyle/>
          <a:p>
            <a:pPr algn="ctr"/>
            <a:r>
              <a:rPr lang="pt-BR" dirty="0" smtClean="0"/>
              <a:t>SANGUE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298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2000" y="980728"/>
            <a:ext cx="7543800" cy="5407496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t-BR" b="1" dirty="0">
                <a:solidFill>
                  <a:srgbClr val="C00000"/>
                </a:solidFill>
              </a:rPr>
              <a:t>L</a:t>
            </a:r>
            <a:r>
              <a:rPr lang="pt-BR" b="1" dirty="0" smtClean="0">
                <a:solidFill>
                  <a:srgbClr val="C00000"/>
                </a:solidFill>
              </a:rPr>
              <a:t>EUCÓCITOS:</a:t>
            </a:r>
          </a:p>
          <a:p>
            <a:pPr>
              <a:lnSpc>
                <a:spcPct val="110000"/>
              </a:lnSpc>
            </a:pPr>
            <a:r>
              <a:rPr lang="pt-BR" dirty="0" smtClean="0"/>
              <a:t>Possuem núcleo, mas NÃO possuem hemoglobina.</a:t>
            </a:r>
          </a:p>
          <a:p>
            <a:pPr marL="0" indent="0">
              <a:lnSpc>
                <a:spcPct val="110000"/>
              </a:lnSpc>
              <a:buNone/>
            </a:pPr>
            <a:endParaRPr lang="pt-BR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pt-BR" b="1" u="sng" dirty="0" smtClean="0"/>
              <a:t>2 grupos:</a:t>
            </a:r>
          </a:p>
          <a:p>
            <a:pPr>
              <a:lnSpc>
                <a:spcPct val="110000"/>
              </a:lnSpc>
            </a:pPr>
            <a:r>
              <a:rPr lang="pt-BR" dirty="0" smtClean="0">
                <a:solidFill>
                  <a:srgbClr val="C00000"/>
                </a:solidFill>
              </a:rPr>
              <a:t>Leucócitos granulares: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pt-BR" dirty="0" smtClean="0"/>
              <a:t>Neutrófilos (10 -12µm de diâmetro)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pt-BR" dirty="0" smtClean="0"/>
              <a:t>Basófilos (8 -10</a:t>
            </a:r>
            <a:r>
              <a:rPr lang="pt-BR" dirty="0"/>
              <a:t>µm de </a:t>
            </a:r>
            <a:r>
              <a:rPr lang="pt-BR" dirty="0" smtClean="0"/>
              <a:t>diâmetro)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pt-BR" dirty="0" smtClean="0"/>
              <a:t>Eosinófilos (10 -14</a:t>
            </a:r>
            <a:r>
              <a:rPr lang="pt-BR" dirty="0"/>
              <a:t>µm de </a:t>
            </a:r>
            <a:r>
              <a:rPr lang="pt-BR" dirty="0" smtClean="0"/>
              <a:t>diâmetro)</a:t>
            </a:r>
          </a:p>
          <a:p>
            <a:pPr>
              <a:lnSpc>
                <a:spcPct val="110000"/>
              </a:lnSpc>
              <a:buFontTx/>
              <a:buChar char="-"/>
            </a:pPr>
            <a:endParaRPr lang="pt-BR" dirty="0" smtClean="0"/>
          </a:p>
          <a:p>
            <a:pPr>
              <a:lnSpc>
                <a:spcPct val="110000"/>
              </a:lnSpc>
            </a:pPr>
            <a:r>
              <a:rPr lang="pt-BR" dirty="0" smtClean="0">
                <a:solidFill>
                  <a:srgbClr val="C00000"/>
                </a:solidFill>
              </a:rPr>
              <a:t>Leucócitos </a:t>
            </a:r>
            <a:r>
              <a:rPr lang="pt-BR" dirty="0" err="1" smtClean="0">
                <a:solidFill>
                  <a:srgbClr val="C00000"/>
                </a:solidFill>
              </a:rPr>
              <a:t>agranulares</a:t>
            </a:r>
            <a:r>
              <a:rPr lang="pt-BR" dirty="0" smtClean="0">
                <a:solidFill>
                  <a:srgbClr val="C00000"/>
                </a:solidFill>
              </a:rPr>
              <a:t>: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pt-BR" dirty="0" smtClean="0"/>
              <a:t>Linfócitos (6 -15</a:t>
            </a:r>
            <a:r>
              <a:rPr lang="pt-BR" dirty="0"/>
              <a:t>µm de </a:t>
            </a:r>
            <a:r>
              <a:rPr lang="pt-BR" dirty="0" smtClean="0"/>
              <a:t>diâmetro)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pt-BR" dirty="0" smtClean="0"/>
              <a:t>Monócitos (12 - 20µm </a:t>
            </a:r>
            <a:r>
              <a:rPr lang="pt-BR" dirty="0"/>
              <a:t>de </a:t>
            </a:r>
            <a:r>
              <a:rPr lang="pt-BR" dirty="0" smtClean="0"/>
              <a:t>diâmetro)</a:t>
            </a:r>
          </a:p>
          <a:p>
            <a:pPr marL="0" indent="0">
              <a:lnSpc>
                <a:spcPct val="110000"/>
              </a:lnSpc>
              <a:buNone/>
            </a:pPr>
            <a:endParaRPr lang="pt-BR" dirty="0" smtClean="0"/>
          </a:p>
          <a:p>
            <a:pPr>
              <a:lnSpc>
                <a:spcPct val="110000"/>
              </a:lnSpc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30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043608" y="548680"/>
            <a:ext cx="6912768" cy="2066925"/>
            <a:chOff x="1043608" y="749844"/>
            <a:chExt cx="6912768" cy="2066925"/>
          </a:xfrm>
        </p:grpSpPr>
        <p:pic>
          <p:nvPicPr>
            <p:cNvPr id="7170" name="Picture 2" descr="http://www.infoescola.com/wp-content/uploads/2009/12/neutrofilo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749844"/>
              <a:ext cx="1771650" cy="2066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http://www.infoescola.com/wp-content/uploads/2009/12/basofilo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825082"/>
              <a:ext cx="1590675" cy="1962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http://www.infoescola.com/wp-content/uploads/2009/12/eosinofilo.jp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7601" y="859382"/>
              <a:ext cx="1628775" cy="1847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76" name="Picture 8" descr="http://www.conhecersaude.com/thumbnail.php?file=adultos/leucocitos_804205392.jpg&amp;size=article_medium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96952"/>
            <a:ext cx="5428009" cy="360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94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http://www.conhecersaude.com/thumbnail.php?file=adultos/leucocitos_804205392.jpg&amp;size=article_mediu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52936"/>
            <a:ext cx="5428009" cy="360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1545287" y="548680"/>
            <a:ext cx="6483097" cy="1866901"/>
            <a:chOff x="1545287" y="548680"/>
            <a:chExt cx="6483097" cy="1866901"/>
          </a:xfrm>
        </p:grpSpPr>
        <p:pic>
          <p:nvPicPr>
            <p:cNvPr id="8194" name="Picture 2" descr="http://www.infoescola.com/wp-content/uploads/2009/12/linfocito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5287" y="548680"/>
              <a:ext cx="1475453" cy="1866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6" name="Picture 4" descr="http://www.infoescola.com/wp-content/uploads/2009/12/monocito.jp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6909" y="548680"/>
              <a:ext cx="4181475" cy="1866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252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476672"/>
            <a:ext cx="7543800" cy="1080120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pt-BR" sz="3000" b="1" dirty="0" smtClean="0">
                <a:solidFill>
                  <a:srgbClr val="C00000"/>
                </a:solidFill>
              </a:rPr>
              <a:t>FUNÇÃO DOS LEUCÓCITOS</a:t>
            </a:r>
            <a:endParaRPr lang="pt-BR" sz="3000" dirty="0"/>
          </a:p>
        </p:txBody>
      </p:sp>
      <p:grpSp>
        <p:nvGrpSpPr>
          <p:cNvPr id="11" name="Grupo 10"/>
          <p:cNvGrpSpPr/>
          <p:nvPr/>
        </p:nvGrpSpPr>
        <p:grpSpPr>
          <a:xfrm>
            <a:off x="755576" y="1916832"/>
            <a:ext cx="7560840" cy="3960440"/>
            <a:chOff x="755576" y="1916832"/>
            <a:chExt cx="7560840" cy="3960440"/>
          </a:xfrm>
        </p:grpSpPr>
        <p:sp>
          <p:nvSpPr>
            <p:cNvPr id="2" name="Retângulo 1"/>
            <p:cNvSpPr/>
            <p:nvPr/>
          </p:nvSpPr>
          <p:spPr>
            <a:xfrm>
              <a:off x="2627784" y="1916832"/>
              <a:ext cx="374441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000" dirty="0" smtClean="0"/>
                <a:t>Invasão microbiana</a:t>
              </a:r>
              <a:endParaRPr lang="pt-BR" sz="3000" dirty="0"/>
            </a:p>
          </p:txBody>
        </p:sp>
        <p:sp>
          <p:nvSpPr>
            <p:cNvPr id="4" name="Retângulo 3"/>
            <p:cNvSpPr/>
            <p:nvPr/>
          </p:nvSpPr>
          <p:spPr>
            <a:xfrm>
              <a:off x="2627784" y="3573016"/>
              <a:ext cx="374441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000" dirty="0" smtClean="0"/>
                <a:t>Ativação de leucócitos</a:t>
              </a:r>
              <a:endParaRPr lang="pt-BR" sz="3000" dirty="0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755576" y="5229200"/>
              <a:ext cx="4176464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000" dirty="0" smtClean="0"/>
                <a:t>Produção de anticorpos</a:t>
              </a:r>
              <a:endParaRPr lang="pt-BR" sz="3000" dirty="0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5364088" y="5229200"/>
              <a:ext cx="2952328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000" dirty="0" smtClean="0"/>
                <a:t>Fagocitose</a:t>
              </a:r>
            </a:p>
          </p:txBody>
        </p:sp>
        <p:sp>
          <p:nvSpPr>
            <p:cNvPr id="7" name="Seta para baixo 6"/>
            <p:cNvSpPr/>
            <p:nvPr/>
          </p:nvSpPr>
          <p:spPr>
            <a:xfrm>
              <a:off x="4283968" y="2708920"/>
              <a:ext cx="530348" cy="7200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Seta para baixo 8"/>
            <p:cNvSpPr/>
            <p:nvPr/>
          </p:nvSpPr>
          <p:spPr>
            <a:xfrm rot="3588002">
              <a:off x="3059832" y="4259399"/>
              <a:ext cx="484632" cy="97840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Seta para baixo 9"/>
            <p:cNvSpPr/>
            <p:nvPr/>
          </p:nvSpPr>
          <p:spPr>
            <a:xfrm rot="18447542">
              <a:off x="5585464" y="4293096"/>
              <a:ext cx="484632" cy="97840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36955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2000" y="836712"/>
            <a:ext cx="7543800" cy="540749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pt-BR" b="1" dirty="0" smtClean="0">
                <a:solidFill>
                  <a:srgbClr val="C00000"/>
                </a:solidFill>
              </a:rPr>
              <a:t>FUNÇÃO DOS LEUCÓCITOS: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pt-BR" dirty="0" smtClean="0"/>
              <a:t>Neutrófilos e monócitos = </a:t>
            </a:r>
            <a:r>
              <a:rPr lang="pt-BR" dirty="0" err="1" smtClean="0"/>
              <a:t>fagocíticos</a:t>
            </a:r>
            <a:r>
              <a:rPr lang="pt-BR" dirty="0" smtClean="0"/>
              <a:t> (capazes de ingerir bactérias e digerir células mortas).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pt-BR" dirty="0"/>
          </a:p>
          <a:p>
            <a:pPr marL="0" indent="0" algn="just">
              <a:lnSpc>
                <a:spcPct val="110000"/>
              </a:lnSpc>
              <a:buNone/>
            </a:pPr>
            <a:r>
              <a:rPr lang="pt-BR" b="1" u="sng" dirty="0" smtClean="0"/>
              <a:t>Neutrófilos:</a:t>
            </a:r>
            <a:r>
              <a:rPr lang="pt-BR" dirty="0" smtClean="0"/>
              <a:t> são os primeiros a agir. Realizam fagocitose e liberação de enzimas que promovem destruição das bactérias.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pt-BR" dirty="0"/>
          </a:p>
          <a:p>
            <a:pPr marL="0" indent="0" algn="just">
              <a:lnSpc>
                <a:spcPct val="110000"/>
              </a:lnSpc>
              <a:buNone/>
            </a:pPr>
            <a:r>
              <a:rPr lang="pt-BR" b="1" u="sng" dirty="0" smtClean="0"/>
              <a:t>Monócitos:</a:t>
            </a:r>
            <a:r>
              <a:rPr lang="pt-BR" b="1" dirty="0" smtClean="0"/>
              <a:t> </a:t>
            </a:r>
            <a:r>
              <a:rPr lang="pt-BR" dirty="0" smtClean="0"/>
              <a:t>são mais lentos que neutrófilos, mas sua ação é mais agressiva, pois quando chegam estão em número elevado.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pt-BR" dirty="0" smtClean="0"/>
              <a:t>Nos tecidos recebem o nome de </a:t>
            </a:r>
            <a:r>
              <a:rPr lang="pt-BR" b="1" dirty="0" smtClean="0"/>
              <a:t>macrófagos</a:t>
            </a:r>
            <a:r>
              <a:rPr lang="pt-BR" dirty="0" smtClean="0"/>
              <a:t> = responsáveis pela digestão microbiana e limpeza. </a:t>
            </a:r>
          </a:p>
          <a:p>
            <a:pPr algn="just">
              <a:lnSpc>
                <a:spcPct val="110000"/>
              </a:lnSpc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432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2000" y="1124744"/>
            <a:ext cx="7543800" cy="540749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pt-BR" sz="2800" b="1" dirty="0" smtClean="0">
                <a:solidFill>
                  <a:srgbClr val="C00000"/>
                </a:solidFill>
              </a:rPr>
              <a:t>FUNÇÃO DOS LEUCÓCITOS: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pt-BR" sz="2800" b="1" dirty="0" smtClean="0">
              <a:solidFill>
                <a:srgbClr val="C00000"/>
              </a:solidFill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pt-BR" sz="2800" b="1" u="sng" dirty="0" smtClean="0"/>
              <a:t>Eosinófilos:</a:t>
            </a:r>
            <a:r>
              <a:rPr lang="pt-BR" sz="2800" dirty="0" smtClean="0"/>
              <a:t> liberam enzimas que diminuem a inflamação, atuam em processos alérgicos e sobre parasitas (vermes).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pt-BR" sz="2800" dirty="0" err="1" smtClean="0"/>
              <a:t>Fagocitam</a:t>
            </a:r>
            <a:r>
              <a:rPr lang="pt-BR" sz="2800" dirty="0" smtClean="0"/>
              <a:t> complexos antígeno-anticorpo.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pt-BR" sz="2800" dirty="0"/>
          </a:p>
          <a:p>
            <a:pPr marL="0" indent="0" algn="just">
              <a:lnSpc>
                <a:spcPct val="110000"/>
              </a:lnSpc>
              <a:buNone/>
            </a:pPr>
            <a:r>
              <a:rPr lang="pt-BR" sz="2800" b="1" u="sng" dirty="0" smtClean="0"/>
              <a:t>Basófilos:</a:t>
            </a:r>
            <a:r>
              <a:rPr lang="pt-BR" sz="2800" dirty="0" smtClean="0"/>
              <a:t> envolvidos em inflamação e processos alérgicos. Liberam heparina, histamina e serotonina.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pt-BR" sz="2800" dirty="0" smtClean="0"/>
          </a:p>
          <a:p>
            <a:pPr algn="just">
              <a:lnSpc>
                <a:spcPct val="110000"/>
              </a:lnSpc>
              <a:buFontTx/>
              <a:buChar char="-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89432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2000" y="1124744"/>
            <a:ext cx="7543800" cy="540749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pt-BR" sz="2800" b="1" dirty="0" smtClean="0">
                <a:solidFill>
                  <a:srgbClr val="C00000"/>
                </a:solidFill>
              </a:rPr>
              <a:t>FUNÇÃO DOS LEUCÓCITOS: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pt-BR" sz="2800" b="1" dirty="0" smtClean="0">
              <a:solidFill>
                <a:srgbClr val="C00000"/>
              </a:solidFill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pt-BR" sz="2800" dirty="0" smtClean="0"/>
              <a:t>Linfócitos B e T são “exterminadores naturais”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pt-BR" sz="2800" b="1" u="sng" dirty="0" smtClean="0"/>
              <a:t>Linfócito B:</a:t>
            </a:r>
            <a:r>
              <a:rPr lang="pt-BR" sz="2800" dirty="0" smtClean="0"/>
              <a:t> destroem bactérias e inativam toxinas.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pt-BR" sz="2800" dirty="0" smtClean="0"/>
              <a:t>Diferenciam-se em </a:t>
            </a:r>
            <a:r>
              <a:rPr lang="pt-BR" sz="2800" dirty="0" err="1" smtClean="0"/>
              <a:t>plasmócitos</a:t>
            </a:r>
            <a:r>
              <a:rPr lang="pt-BR" sz="2800" dirty="0" smtClean="0"/>
              <a:t> e produzem anticorpos.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pt-BR" sz="2800" dirty="0"/>
          </a:p>
          <a:p>
            <a:pPr marL="0" indent="0" algn="just">
              <a:lnSpc>
                <a:spcPct val="110000"/>
              </a:lnSpc>
              <a:buNone/>
            </a:pPr>
            <a:r>
              <a:rPr lang="pt-BR" sz="2800" b="1" u="sng" dirty="0" smtClean="0"/>
              <a:t>Linfócito T:</a:t>
            </a:r>
            <a:r>
              <a:rPr lang="pt-BR" sz="2800" dirty="0" smtClean="0"/>
              <a:t> atacam vírus, fungos, células transplantadas e células cancerosas.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pt-BR" sz="2800" dirty="0" smtClean="0"/>
          </a:p>
          <a:p>
            <a:pPr algn="just">
              <a:lnSpc>
                <a:spcPct val="110000"/>
              </a:lnSpc>
              <a:buFontTx/>
              <a:buChar char="-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48014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2000" y="1124744"/>
            <a:ext cx="7543800" cy="540749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pt-BR" sz="2800" b="1" dirty="0" smtClean="0">
                <a:solidFill>
                  <a:srgbClr val="C00000"/>
                </a:solidFill>
              </a:rPr>
              <a:t>FUNÇÃO DOS LEUCÓCITOS: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pt-BR" sz="2800" dirty="0" smtClean="0"/>
              <a:t>O aumento dos glóbulos brancos circulantes indica inflamação ou infecção.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pt-BR" sz="2800" dirty="0"/>
          </a:p>
          <a:p>
            <a:pPr marL="0" indent="0" algn="just">
              <a:lnSpc>
                <a:spcPct val="110000"/>
              </a:lnSpc>
              <a:buNone/>
            </a:pPr>
            <a:r>
              <a:rPr lang="pt-BR" sz="2800" b="1" dirty="0" smtClean="0"/>
              <a:t>Vida média dos leucócitos: </a:t>
            </a:r>
            <a:r>
              <a:rPr lang="pt-BR" sz="2800" dirty="0" smtClean="0"/>
              <a:t>poucos dias, e em casos de infecção poucas horas.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pt-BR" sz="2800" dirty="0" smtClean="0"/>
              <a:t>Exceção = linfócitos (circulam por anos no sangue)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pt-BR" sz="2800" dirty="0"/>
          </a:p>
          <a:p>
            <a:pPr marL="0" indent="0" algn="just">
              <a:lnSpc>
                <a:spcPct val="110000"/>
              </a:lnSpc>
              <a:buNone/>
            </a:pPr>
            <a:r>
              <a:rPr lang="pt-BR" sz="2800" b="1" dirty="0" smtClean="0"/>
              <a:t>Leucocitose</a:t>
            </a:r>
            <a:r>
              <a:rPr lang="pt-BR" sz="2800" dirty="0" smtClean="0"/>
              <a:t> = aumento dos glóbulos brancos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pt-BR" sz="2800" b="1" dirty="0" smtClean="0"/>
              <a:t>Leucopenia </a:t>
            </a:r>
            <a:r>
              <a:rPr lang="pt-BR" sz="2800" dirty="0" smtClean="0"/>
              <a:t>= diminuição dos glóbulos brancos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pt-BR" sz="2800" dirty="0" smtClean="0"/>
              <a:t>Produção na medula óssea.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pt-BR" sz="2800" dirty="0" smtClean="0"/>
          </a:p>
          <a:p>
            <a:pPr algn="just">
              <a:lnSpc>
                <a:spcPct val="110000"/>
              </a:lnSpc>
              <a:buFontTx/>
              <a:buChar char="-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48014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2000" y="1124744"/>
            <a:ext cx="7543800" cy="540749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pt-BR" sz="2800" b="1" dirty="0" smtClean="0">
                <a:solidFill>
                  <a:srgbClr val="C00000"/>
                </a:solidFill>
              </a:rPr>
              <a:t>PLAQUETAS:</a:t>
            </a:r>
          </a:p>
          <a:p>
            <a:pPr algn="just">
              <a:lnSpc>
                <a:spcPct val="110000"/>
              </a:lnSpc>
              <a:buFontTx/>
              <a:buChar char="-"/>
            </a:pPr>
            <a:r>
              <a:rPr lang="pt-BR" sz="2800" dirty="0" smtClean="0"/>
              <a:t>Estrutura </a:t>
            </a:r>
            <a:r>
              <a:rPr lang="pt-BR" sz="2800" dirty="0" err="1" smtClean="0"/>
              <a:t>discóide</a:t>
            </a:r>
            <a:endParaRPr lang="pt-BR" sz="2800" dirty="0" smtClean="0"/>
          </a:p>
          <a:p>
            <a:pPr algn="just">
              <a:lnSpc>
                <a:spcPct val="110000"/>
              </a:lnSpc>
              <a:buFontTx/>
              <a:buChar char="-"/>
            </a:pPr>
            <a:r>
              <a:rPr lang="pt-BR" sz="2800" dirty="0" smtClean="0"/>
              <a:t>Anucleadas</a:t>
            </a:r>
          </a:p>
          <a:p>
            <a:pPr algn="just">
              <a:lnSpc>
                <a:spcPct val="110000"/>
              </a:lnSpc>
              <a:buFontTx/>
              <a:buChar char="-"/>
            </a:pPr>
            <a:r>
              <a:rPr lang="pt-BR" sz="2800" dirty="0" smtClean="0"/>
              <a:t>Contém grânulos</a:t>
            </a:r>
          </a:p>
          <a:p>
            <a:pPr algn="just">
              <a:lnSpc>
                <a:spcPct val="110000"/>
              </a:lnSpc>
              <a:buFontTx/>
              <a:buChar char="-"/>
            </a:pPr>
            <a:r>
              <a:rPr lang="pt-BR" sz="2800" dirty="0" smtClean="0"/>
              <a:t>2 a 4 µm de diâmetro</a:t>
            </a:r>
          </a:p>
          <a:p>
            <a:pPr algn="just">
              <a:lnSpc>
                <a:spcPct val="110000"/>
              </a:lnSpc>
              <a:buFontTx/>
              <a:buChar char="-"/>
            </a:pPr>
            <a:r>
              <a:rPr lang="pt-BR" sz="2800" dirty="0" smtClean="0"/>
              <a:t>Vida média: 5 a 9 dias </a:t>
            </a:r>
          </a:p>
          <a:p>
            <a:pPr algn="just">
              <a:lnSpc>
                <a:spcPct val="110000"/>
              </a:lnSpc>
              <a:buFontTx/>
              <a:buChar char="-"/>
            </a:pPr>
            <a:r>
              <a:rPr lang="pt-BR" sz="2800" dirty="0" smtClean="0"/>
              <a:t>Produção: medula óssea</a:t>
            </a:r>
          </a:p>
          <a:p>
            <a:pPr algn="just">
              <a:lnSpc>
                <a:spcPct val="110000"/>
              </a:lnSpc>
              <a:buFontTx/>
              <a:buChar char="-"/>
            </a:pPr>
            <a:endParaRPr lang="pt-BR" sz="2800" dirty="0"/>
          </a:p>
          <a:p>
            <a:pPr marL="0" indent="0" algn="just">
              <a:lnSpc>
                <a:spcPct val="110000"/>
              </a:lnSpc>
              <a:buNone/>
            </a:pPr>
            <a:r>
              <a:rPr lang="pt-BR" sz="2800" b="1" dirty="0" smtClean="0"/>
              <a:t>Função: </a:t>
            </a:r>
            <a:r>
              <a:rPr lang="pt-BR" sz="2800" dirty="0" smtClean="0"/>
              <a:t>coagulação do sangue (evitam perdas sanguíneas, pois iniciam uma cadeia de reações envolvendo proteínas plasmáticas).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pt-BR" sz="2800" dirty="0" smtClean="0"/>
          </a:p>
          <a:p>
            <a:pPr algn="just">
              <a:lnSpc>
                <a:spcPct val="110000"/>
              </a:lnSpc>
              <a:buFontTx/>
              <a:buChar char="-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27622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539552" y="1545355"/>
            <a:ext cx="8130480" cy="3683845"/>
            <a:chOff x="539552" y="1545355"/>
            <a:chExt cx="8130480" cy="3683845"/>
          </a:xfrm>
        </p:grpSpPr>
        <p:pic>
          <p:nvPicPr>
            <p:cNvPr id="9218" name="Picture 2" descr="http://www.plugbr.net/wp-content/uploads/2007/04/plaquetas.gif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545355"/>
              <a:ext cx="4032448" cy="3683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http://www.auladeanatomia.com/cardiovascular/plaquetas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916832"/>
              <a:ext cx="3810000" cy="304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783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2000" y="620688"/>
            <a:ext cx="7543800" cy="5407496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t-BR" sz="2800" b="1" dirty="0" smtClean="0">
                <a:solidFill>
                  <a:srgbClr val="C00000"/>
                </a:solidFill>
              </a:rPr>
              <a:t>FUNÇÕES: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BR" sz="2800" dirty="0" smtClean="0"/>
              <a:t>1) Transporte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BR" sz="2800" dirty="0" smtClean="0"/>
              <a:t>2) Regulação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BR" sz="2800" dirty="0" smtClean="0"/>
              <a:t>3) Proteção</a:t>
            </a:r>
          </a:p>
          <a:p>
            <a:pPr marL="0" indent="0">
              <a:lnSpc>
                <a:spcPct val="110000"/>
              </a:lnSpc>
              <a:buNone/>
            </a:pPr>
            <a:endParaRPr lang="pt-BR" sz="2800" dirty="0"/>
          </a:p>
          <a:p>
            <a:pPr>
              <a:lnSpc>
                <a:spcPct val="110000"/>
              </a:lnSpc>
            </a:pPr>
            <a:r>
              <a:rPr lang="pt-BR" sz="2800" dirty="0" smtClean="0"/>
              <a:t>Fluído viscoso</a:t>
            </a:r>
          </a:p>
          <a:p>
            <a:pPr>
              <a:lnSpc>
                <a:spcPct val="110000"/>
              </a:lnSpc>
            </a:pPr>
            <a:r>
              <a:rPr lang="pt-BR" sz="2800" dirty="0" smtClean="0"/>
              <a:t>Temperatura: 38</a:t>
            </a:r>
            <a:r>
              <a:rPr lang="pt-BR" sz="2800" dirty="0"/>
              <a:t> </a:t>
            </a:r>
            <a:r>
              <a:rPr lang="pt-BR" sz="2800" dirty="0" err="1" smtClean="0"/>
              <a:t>ºC</a:t>
            </a:r>
            <a:endParaRPr lang="pt-BR" sz="2800" dirty="0" smtClean="0"/>
          </a:p>
          <a:p>
            <a:pPr>
              <a:lnSpc>
                <a:spcPct val="110000"/>
              </a:lnSpc>
            </a:pPr>
            <a:r>
              <a:rPr lang="pt-BR" sz="2800" dirty="0" smtClean="0"/>
              <a:t>pH: 7,35 a 7,45</a:t>
            </a:r>
          </a:p>
          <a:p>
            <a:pPr>
              <a:lnSpc>
                <a:spcPct val="110000"/>
              </a:lnSpc>
            </a:pPr>
            <a:r>
              <a:rPr lang="pt-BR" sz="2800" dirty="0" smtClean="0"/>
              <a:t>Volume: homens – 5 a 6L/ mulheres – 4 a 5L</a:t>
            </a:r>
          </a:p>
          <a:p>
            <a:pPr>
              <a:lnSpc>
                <a:spcPct val="110000"/>
              </a:lnSpc>
            </a:pPr>
            <a:r>
              <a:rPr lang="pt-BR" sz="2800" dirty="0" smtClean="0"/>
              <a:t>8% peso corporal total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43596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infoescola.com/wp-content/uploads/2010/02/esquemaplaqueta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620688"/>
            <a:ext cx="5751845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49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2000" y="548680"/>
            <a:ext cx="7543800" cy="720080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pt-BR" sz="3000" b="1" dirty="0" smtClean="0">
                <a:solidFill>
                  <a:srgbClr val="C00000"/>
                </a:solidFill>
              </a:rPr>
              <a:t>TIPAGEM SANGUÍNEA</a:t>
            </a:r>
            <a:endParaRPr lang="pt-BR" sz="2800" dirty="0"/>
          </a:p>
        </p:txBody>
      </p:sp>
      <p:pic>
        <p:nvPicPr>
          <p:cNvPr id="17410" name="Picture 2" descr="http://4.bp.blogspot.com/_xnHputpWh3U/TMrhoV1Ai7I/AAAAAAAAAFM/O7SBsPlvE9Y/s400/grupossanguine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5760640" cy="460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49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2000" y="836712"/>
            <a:ext cx="7543800" cy="720080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pt-BR" sz="3000" b="1" dirty="0" smtClean="0">
                <a:solidFill>
                  <a:srgbClr val="C00000"/>
                </a:solidFill>
              </a:rPr>
              <a:t>TIPAGEM SANGUÍNEA</a:t>
            </a:r>
            <a:endParaRPr lang="pt-BR" sz="2800" dirty="0"/>
          </a:p>
        </p:txBody>
      </p:sp>
      <p:pic>
        <p:nvPicPr>
          <p:cNvPr id="19458" name="Picture 2" descr="http://3.bp.blogspot.com/_xnHputpWh3U/TMrkPzI4YPI/AAAAAAAAAFU/DN58GlvV76c/s1600/tabela_sa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7"/>
            <a:ext cx="878497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26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2000" y="548680"/>
            <a:ext cx="7543800" cy="720080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pt-BR" sz="3000" b="1" dirty="0" smtClean="0">
                <a:solidFill>
                  <a:srgbClr val="C00000"/>
                </a:solidFill>
              </a:rPr>
              <a:t>FATOR RH</a:t>
            </a:r>
            <a:endParaRPr lang="pt-BR" sz="2800" dirty="0"/>
          </a:p>
        </p:txBody>
      </p:sp>
      <p:pic>
        <p:nvPicPr>
          <p:cNvPr id="20482" name="Picture 2" descr="http://3.bp.blogspot.com/_xnHputpWh3U/TMrjsVGn_jI/AAAAAAAAAFQ/XDe99WRqorc/s1600/tabela_sangue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74"/>
          <a:stretch/>
        </p:blipFill>
        <p:spPr bwMode="auto">
          <a:xfrm>
            <a:off x="2267744" y="1556792"/>
            <a:ext cx="4800600" cy="455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42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50032" y="-171400"/>
            <a:ext cx="7482408" cy="6885384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t-BR" sz="2500" b="1" dirty="0" smtClean="0">
                <a:solidFill>
                  <a:srgbClr val="C00000"/>
                </a:solidFill>
              </a:rPr>
              <a:t>COMPONENTES DO SANGUE: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BR" sz="2500" dirty="0" smtClean="0">
                <a:solidFill>
                  <a:srgbClr val="C00000"/>
                </a:solidFill>
              </a:rPr>
              <a:t>1) </a:t>
            </a:r>
            <a:r>
              <a:rPr lang="pt-BR" sz="2500" dirty="0" smtClean="0"/>
              <a:t>Elementos figurados (45% do volume): células e fragmentos celulares</a:t>
            </a:r>
          </a:p>
          <a:p>
            <a:pPr>
              <a:lnSpc>
                <a:spcPct val="110000"/>
              </a:lnSpc>
            </a:pPr>
            <a:r>
              <a:rPr lang="pt-BR" sz="2500" b="1" dirty="0" smtClean="0"/>
              <a:t>Eritrócitos </a:t>
            </a:r>
            <a:r>
              <a:rPr lang="pt-BR" sz="2500" dirty="0" smtClean="0"/>
              <a:t>(glóbulos vermelhos)</a:t>
            </a:r>
            <a:endParaRPr lang="pt-BR" sz="2500" dirty="0"/>
          </a:p>
          <a:p>
            <a:pPr>
              <a:lnSpc>
                <a:spcPct val="110000"/>
              </a:lnSpc>
            </a:pPr>
            <a:r>
              <a:rPr lang="pt-BR" sz="2500" b="1" dirty="0" smtClean="0"/>
              <a:t>Leucócitos </a:t>
            </a:r>
            <a:r>
              <a:rPr lang="pt-BR" sz="2500" dirty="0" smtClean="0"/>
              <a:t>(glóbulos brancos)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BR" sz="2500" dirty="0"/>
              <a:t>	</a:t>
            </a:r>
            <a:r>
              <a:rPr lang="pt-BR" sz="2500" dirty="0" smtClean="0"/>
              <a:t>- Leucócitos granulares (neutrófilos, basófilos e 	eosinófilos).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BR" sz="2500" dirty="0"/>
              <a:t>	</a:t>
            </a:r>
            <a:r>
              <a:rPr lang="pt-BR" sz="2500" dirty="0" smtClean="0"/>
              <a:t>- Leucócitos </a:t>
            </a:r>
            <a:r>
              <a:rPr lang="pt-BR" sz="2500" dirty="0" err="1" smtClean="0"/>
              <a:t>agranulares</a:t>
            </a:r>
            <a:r>
              <a:rPr lang="pt-BR" sz="2500" dirty="0" smtClean="0"/>
              <a:t> (linfócitos e 	monócitos).</a:t>
            </a:r>
          </a:p>
          <a:p>
            <a:pPr>
              <a:lnSpc>
                <a:spcPct val="110000"/>
              </a:lnSpc>
            </a:pPr>
            <a:r>
              <a:rPr lang="pt-BR" sz="2500" b="1" dirty="0" smtClean="0"/>
              <a:t>Plaquetas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BR" sz="2500" dirty="0" smtClean="0">
                <a:solidFill>
                  <a:srgbClr val="C00000"/>
                </a:solidFill>
              </a:rPr>
              <a:t>2) </a:t>
            </a:r>
            <a:r>
              <a:rPr lang="pt-BR" sz="2500" dirty="0" smtClean="0"/>
              <a:t>Plasma </a:t>
            </a:r>
            <a:r>
              <a:rPr lang="pt-BR" sz="2500" dirty="0"/>
              <a:t>(55% do volume): líquido que contém substâncias dissolvidas</a:t>
            </a:r>
            <a:r>
              <a:rPr lang="pt-BR" sz="2500" dirty="0" smtClean="0"/>
              <a:t>.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85227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brasilescola.com/upload/conteudo/images/73b17ca4d1da8d808ec5f045483933a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79286"/>
            <a:ext cx="5256584" cy="5269994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20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2000" y="620688"/>
            <a:ext cx="7543800" cy="540749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pt-BR" sz="2800" dirty="0" smtClean="0">
                <a:solidFill>
                  <a:srgbClr val="C00000"/>
                </a:solidFill>
              </a:rPr>
              <a:t>HEMATOPOESE: </a:t>
            </a:r>
            <a:r>
              <a:rPr lang="pt-BR" sz="2800" dirty="0" smtClean="0"/>
              <a:t>processo de formação de células sanguíneas.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pt-BR" sz="2800" dirty="0" smtClean="0"/>
          </a:p>
          <a:p>
            <a:pPr algn="just">
              <a:lnSpc>
                <a:spcPct val="110000"/>
              </a:lnSpc>
            </a:pPr>
            <a:r>
              <a:rPr lang="pt-BR" sz="2800" b="1" dirty="0" smtClean="0"/>
              <a:t>Vida fetal: </a:t>
            </a:r>
            <a:r>
              <a:rPr lang="pt-BR" sz="2800" dirty="0" smtClean="0"/>
              <a:t>saco vitelínico, fígado fetal, baço, timo, linfonodos e medula óssea vermelha.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pt-BR" sz="2800" dirty="0"/>
          </a:p>
          <a:p>
            <a:pPr algn="just">
              <a:lnSpc>
                <a:spcPct val="110000"/>
              </a:lnSpc>
            </a:pPr>
            <a:r>
              <a:rPr lang="pt-BR" sz="2800" b="1" dirty="0" smtClean="0"/>
              <a:t>Após o nascimento: </a:t>
            </a:r>
            <a:r>
              <a:rPr lang="pt-BR" sz="2800" dirty="0" smtClean="0"/>
              <a:t>medula óssea vermelha.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62728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-1276"/>
            <a:ext cx="9144000" cy="6876764"/>
            <a:chOff x="0" y="-1276"/>
            <a:chExt cx="9144000" cy="6876764"/>
          </a:xfrm>
        </p:grpSpPr>
        <p:sp>
          <p:nvSpPr>
            <p:cNvPr id="2" name="Retângulo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22" t="14167" r="29722" b="6250"/>
            <a:stretch/>
          </p:blipFill>
          <p:spPr bwMode="auto">
            <a:xfrm>
              <a:off x="2627784" y="-1276"/>
              <a:ext cx="6048672" cy="6876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tângulo 2"/>
            <p:cNvSpPr/>
            <p:nvPr/>
          </p:nvSpPr>
          <p:spPr>
            <a:xfrm>
              <a:off x="899592" y="620688"/>
              <a:ext cx="914400" cy="561662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b="1" dirty="0" smtClean="0"/>
                <a:t>H</a:t>
              </a:r>
            </a:p>
            <a:p>
              <a:pPr algn="ctr"/>
              <a:r>
                <a:rPr lang="pt-BR" sz="3200" b="1" dirty="0" smtClean="0"/>
                <a:t>E</a:t>
              </a:r>
            </a:p>
            <a:p>
              <a:pPr algn="ctr"/>
              <a:r>
                <a:rPr lang="pt-BR" sz="3200" b="1" dirty="0" smtClean="0"/>
                <a:t>M</a:t>
              </a:r>
            </a:p>
            <a:p>
              <a:pPr algn="ctr"/>
              <a:r>
                <a:rPr lang="pt-BR" sz="3200" b="1" dirty="0" smtClean="0"/>
                <a:t>A</a:t>
              </a:r>
            </a:p>
            <a:p>
              <a:pPr algn="ctr"/>
              <a:r>
                <a:rPr lang="pt-BR" sz="3200" b="1" dirty="0" smtClean="0"/>
                <a:t>T</a:t>
              </a:r>
            </a:p>
            <a:p>
              <a:pPr algn="ctr"/>
              <a:r>
                <a:rPr lang="pt-BR" sz="3200" b="1" dirty="0" smtClean="0"/>
                <a:t>O</a:t>
              </a:r>
            </a:p>
            <a:p>
              <a:pPr algn="ctr"/>
              <a:r>
                <a:rPr lang="pt-BR" sz="3200" b="1" dirty="0" smtClean="0"/>
                <a:t>P</a:t>
              </a:r>
            </a:p>
            <a:p>
              <a:pPr algn="ctr"/>
              <a:r>
                <a:rPr lang="pt-BR" sz="3200" b="1" dirty="0" smtClean="0"/>
                <a:t>O</a:t>
              </a:r>
            </a:p>
            <a:p>
              <a:pPr algn="ctr"/>
              <a:r>
                <a:rPr lang="pt-BR" sz="3200" b="1" dirty="0" smtClean="0"/>
                <a:t>E</a:t>
              </a:r>
            </a:p>
            <a:p>
              <a:pPr algn="ctr"/>
              <a:r>
                <a:rPr lang="pt-BR" sz="3200" b="1" dirty="0" smtClean="0"/>
                <a:t>S</a:t>
              </a:r>
            </a:p>
            <a:p>
              <a:pPr algn="ctr"/>
              <a:r>
                <a:rPr lang="pt-BR" sz="3200" b="1" dirty="0"/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921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2000" y="829816"/>
            <a:ext cx="7543800" cy="5407496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t-BR" sz="2800" b="1" dirty="0" smtClean="0">
                <a:solidFill>
                  <a:srgbClr val="C00000"/>
                </a:solidFill>
              </a:rPr>
              <a:t>ERITRÓCITOS:</a:t>
            </a:r>
          </a:p>
          <a:p>
            <a:pPr>
              <a:lnSpc>
                <a:spcPct val="110000"/>
              </a:lnSpc>
            </a:pPr>
            <a:r>
              <a:rPr lang="pt-BR" sz="2800" dirty="0" smtClean="0"/>
              <a:t>São discos bicôncavos (8µm de diâmetro)</a:t>
            </a:r>
          </a:p>
          <a:p>
            <a:pPr>
              <a:lnSpc>
                <a:spcPct val="110000"/>
              </a:lnSpc>
            </a:pPr>
            <a:r>
              <a:rPr lang="pt-BR" sz="2800" dirty="0" smtClean="0"/>
              <a:t>Anucleados e sem organelas</a:t>
            </a:r>
          </a:p>
          <a:p>
            <a:pPr>
              <a:lnSpc>
                <a:spcPct val="110000"/>
              </a:lnSpc>
            </a:pPr>
            <a:r>
              <a:rPr lang="pt-BR" sz="2800" dirty="0" smtClean="0"/>
              <a:t>Não executa atividade metabólica extensiva</a:t>
            </a:r>
          </a:p>
          <a:p>
            <a:pPr>
              <a:lnSpc>
                <a:spcPct val="110000"/>
              </a:lnSpc>
            </a:pPr>
            <a:r>
              <a:rPr lang="pt-BR" sz="2800" dirty="0" smtClean="0"/>
              <a:t>Indivisíveis</a:t>
            </a:r>
          </a:p>
          <a:p>
            <a:pPr marL="0" indent="0">
              <a:lnSpc>
                <a:spcPct val="110000"/>
              </a:lnSpc>
              <a:buNone/>
            </a:pPr>
            <a:endParaRPr lang="pt-BR" sz="2800" dirty="0"/>
          </a:p>
          <a:p>
            <a:pPr marL="0" indent="0">
              <a:lnSpc>
                <a:spcPct val="110000"/>
              </a:lnSpc>
              <a:buNone/>
            </a:pPr>
            <a:r>
              <a:rPr lang="pt-BR" sz="2800" b="1" u="sng" dirty="0" smtClean="0"/>
              <a:t>Formados por:</a:t>
            </a:r>
          </a:p>
          <a:p>
            <a:pPr>
              <a:lnSpc>
                <a:spcPct val="110000"/>
              </a:lnSpc>
            </a:pPr>
            <a:r>
              <a:rPr lang="pt-BR" sz="2800" dirty="0" smtClean="0"/>
              <a:t>Membrana plasmática;</a:t>
            </a:r>
          </a:p>
          <a:p>
            <a:pPr>
              <a:lnSpc>
                <a:spcPct val="110000"/>
              </a:lnSpc>
            </a:pPr>
            <a:r>
              <a:rPr lang="pt-BR" sz="2800" dirty="0" smtClean="0"/>
              <a:t>Citoplasma;</a:t>
            </a:r>
          </a:p>
          <a:p>
            <a:pPr>
              <a:lnSpc>
                <a:spcPct val="110000"/>
              </a:lnSpc>
            </a:pPr>
            <a:r>
              <a:rPr lang="pt-BR" sz="2800" dirty="0" smtClean="0"/>
              <a:t>Hemoglobina.</a:t>
            </a:r>
            <a:endParaRPr lang="pt-BR" sz="2800" dirty="0"/>
          </a:p>
          <a:p>
            <a:pPr>
              <a:lnSpc>
                <a:spcPct val="110000"/>
              </a:lnSpc>
            </a:pPr>
            <a:endParaRPr lang="pt-BR" sz="2800" dirty="0"/>
          </a:p>
        </p:txBody>
      </p:sp>
      <p:pic>
        <p:nvPicPr>
          <p:cNvPr id="3074" name="Picture 2" descr="http://patofisio.files.wordpress.com/2010/04/figinh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683" y="3140968"/>
            <a:ext cx="2371725" cy="28575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53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2000" y="829816"/>
            <a:ext cx="7543800" cy="5407496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t-BR" sz="2600" b="1" dirty="0" smtClean="0">
                <a:solidFill>
                  <a:srgbClr val="C00000"/>
                </a:solidFill>
              </a:rPr>
              <a:t>HEMOGLOBINA (</a:t>
            </a:r>
            <a:r>
              <a:rPr lang="pt-BR" sz="2600" b="1" dirty="0" err="1" smtClean="0">
                <a:solidFill>
                  <a:srgbClr val="C00000"/>
                </a:solidFill>
              </a:rPr>
              <a:t>Hb</a:t>
            </a:r>
            <a:r>
              <a:rPr lang="pt-BR" sz="2600" b="1" dirty="0" smtClean="0">
                <a:solidFill>
                  <a:srgbClr val="C00000"/>
                </a:solidFill>
              </a:rPr>
              <a:t>):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BR" sz="2600" b="1" u="sng" dirty="0" smtClean="0"/>
              <a:t>Formada por:</a:t>
            </a:r>
          </a:p>
          <a:p>
            <a:pPr>
              <a:lnSpc>
                <a:spcPct val="110000"/>
              </a:lnSpc>
            </a:pPr>
            <a:r>
              <a:rPr lang="pt-BR" sz="2600" dirty="0" smtClean="0"/>
              <a:t>4 globinas (proteínas);</a:t>
            </a:r>
          </a:p>
          <a:p>
            <a:pPr>
              <a:lnSpc>
                <a:spcPct val="110000"/>
              </a:lnSpc>
            </a:pPr>
            <a:r>
              <a:rPr lang="pt-BR" sz="2600" dirty="0" smtClean="0"/>
              <a:t>4 pigmentos hemes (ferro).</a:t>
            </a:r>
          </a:p>
          <a:p>
            <a:pPr>
              <a:lnSpc>
                <a:spcPct val="110000"/>
              </a:lnSpc>
            </a:pPr>
            <a:endParaRPr lang="pt-BR" sz="2600" dirty="0" smtClean="0"/>
          </a:p>
          <a:p>
            <a:pPr algn="just">
              <a:lnSpc>
                <a:spcPct val="110000"/>
              </a:lnSpc>
            </a:pPr>
            <a:r>
              <a:rPr lang="pt-BR" sz="2600" dirty="0" smtClean="0"/>
              <a:t>Transporta oxigênio para as células e é responsável pela coloração vermelha do sangue.</a:t>
            </a:r>
          </a:p>
          <a:p>
            <a:pPr algn="just">
              <a:lnSpc>
                <a:spcPct val="110000"/>
              </a:lnSpc>
            </a:pPr>
            <a:endParaRPr lang="pt-BR" sz="2600" dirty="0"/>
          </a:p>
          <a:p>
            <a:pPr algn="just">
              <a:lnSpc>
                <a:spcPct val="110000"/>
              </a:lnSpc>
            </a:pPr>
            <a:r>
              <a:rPr lang="pt-BR" sz="2600" dirty="0" smtClean="0"/>
              <a:t>O ferro da </a:t>
            </a:r>
            <a:r>
              <a:rPr lang="pt-BR" sz="2600" dirty="0" err="1" smtClean="0"/>
              <a:t>Hb</a:t>
            </a:r>
            <a:r>
              <a:rPr lang="pt-BR" sz="2600" dirty="0" smtClean="0"/>
              <a:t> é que se combina com o oxigênio.</a:t>
            </a:r>
          </a:p>
          <a:p>
            <a:pPr algn="just">
              <a:lnSpc>
                <a:spcPct val="110000"/>
              </a:lnSpc>
            </a:pPr>
            <a:r>
              <a:rPr lang="pt-BR" sz="2600" dirty="0" smtClean="0"/>
              <a:t>Dióxido de carbono pode se ligar a </a:t>
            </a:r>
            <a:r>
              <a:rPr lang="pt-BR" sz="2600" dirty="0" err="1" smtClean="0"/>
              <a:t>Hb</a:t>
            </a:r>
            <a:r>
              <a:rPr lang="pt-BR" sz="2600" dirty="0" smtClean="0"/>
              <a:t>, mas normalmente circula pelo plasma.</a:t>
            </a:r>
          </a:p>
          <a:p>
            <a:pPr algn="just">
              <a:lnSpc>
                <a:spcPct val="110000"/>
              </a:lnSpc>
            </a:pPr>
            <a:endParaRPr lang="pt-BR" sz="2600" dirty="0"/>
          </a:p>
        </p:txBody>
      </p:sp>
      <p:pic>
        <p:nvPicPr>
          <p:cNvPr id="4098" name="Picture 2" descr="http://www.trustsports.com.br/consultar/guardar_images/fotos/hemoglobin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111" y="548681"/>
            <a:ext cx="3004305" cy="252027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34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3" t="30209" r="24801" b="23958"/>
          <a:stretch/>
        </p:blipFill>
        <p:spPr bwMode="auto">
          <a:xfrm>
            <a:off x="0" y="1519236"/>
            <a:ext cx="9176584" cy="515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762000" y="576236"/>
            <a:ext cx="7543800" cy="9430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itchFamily="34" charset="0"/>
              <a:buNone/>
            </a:pPr>
            <a:r>
              <a:rPr lang="pt-BR" sz="4000" b="1" dirty="0" smtClean="0">
                <a:solidFill>
                  <a:srgbClr val="C00000"/>
                </a:solidFill>
              </a:rPr>
              <a:t>HEMOCATERESE</a:t>
            </a:r>
          </a:p>
          <a:p>
            <a:pPr algn="ctr">
              <a:lnSpc>
                <a:spcPct val="110000"/>
              </a:lnSpc>
            </a:pP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9083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1214</TotalTime>
  <Words>676</Words>
  <Application>Microsoft Office PowerPoint</Application>
  <PresentationFormat>Apresentação na tela (4:3)</PresentationFormat>
  <Paragraphs>133</Paragraphs>
  <Slides>23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NewsPrint</vt:lpstr>
      <vt:lpstr>SANGUE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SANGUE</dc:title>
  <dc:creator>Juliana Valente</dc:creator>
  <cp:lastModifiedBy>Juliana Valente</cp:lastModifiedBy>
  <cp:revision>18</cp:revision>
  <dcterms:created xsi:type="dcterms:W3CDTF">2013-10-08T23:22:10Z</dcterms:created>
  <dcterms:modified xsi:type="dcterms:W3CDTF">2013-10-10T01:30:13Z</dcterms:modified>
</cp:coreProperties>
</file>