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466A16-981D-418C-BAE8-21D15DAEF414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DA29DCB-EC22-419E-BDD2-2EA14135F3D2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Educa&#231;&#227;o%20F&#237;sica\biomec&#228;nica%20Pat\Reconstru&#231;&#227;o%20do%20LCA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Biomecânica</a:t>
            </a:r>
            <a:r>
              <a:rPr lang="en-US" dirty="0" smtClean="0"/>
              <a:t> dos </a:t>
            </a:r>
            <a:r>
              <a:rPr lang="en-US" dirty="0" err="1" smtClean="0"/>
              <a:t>tendões</a:t>
            </a:r>
            <a:r>
              <a:rPr lang="en-US" dirty="0" smtClean="0"/>
              <a:t> e </a:t>
            </a:r>
            <a:r>
              <a:rPr lang="en-US" dirty="0" err="1" smtClean="0"/>
              <a:t>ligamentos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Lesão</a:t>
            </a:r>
            <a:r>
              <a:rPr lang="en-US" dirty="0" smtClean="0"/>
              <a:t> do </a:t>
            </a:r>
            <a:r>
              <a:rPr lang="en-US" dirty="0" err="1" smtClean="0"/>
              <a:t>tendão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Magnitude de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produzida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músculos</a:t>
            </a:r>
            <a:endParaRPr lang="en-US" dirty="0" smtClean="0"/>
          </a:p>
          <a:p>
            <a:r>
              <a:rPr lang="en-US" dirty="0" smtClean="0"/>
              <a:t>Amplitude de </a:t>
            </a:r>
            <a:r>
              <a:rPr lang="en-US" dirty="0" err="1" smtClean="0"/>
              <a:t>alongamento</a:t>
            </a:r>
            <a:r>
              <a:rPr lang="en-US" dirty="0" smtClean="0"/>
              <a:t> muscular</a:t>
            </a:r>
          </a:p>
          <a:p>
            <a:r>
              <a:rPr lang="en-US" dirty="0" err="1" smtClean="0"/>
              <a:t>Repetidas</a:t>
            </a:r>
            <a:r>
              <a:rPr lang="en-US" dirty="0" smtClean="0"/>
              <a:t> </a:t>
            </a:r>
            <a:r>
              <a:rPr lang="en-US" dirty="0" err="1" smtClean="0"/>
              <a:t>cargas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treinamento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à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treinamentos</a:t>
            </a:r>
            <a:endParaRPr lang="en-US" dirty="0" smtClean="0"/>
          </a:p>
          <a:p>
            <a:r>
              <a:rPr lang="en-US" dirty="0" err="1" smtClean="0"/>
              <a:t>Pouco</a:t>
            </a:r>
            <a:r>
              <a:rPr lang="en-US" dirty="0" smtClean="0"/>
              <a:t> tempo de </a:t>
            </a:r>
            <a:r>
              <a:rPr lang="en-US" dirty="0" err="1" smtClean="0"/>
              <a:t>recuperação</a:t>
            </a:r>
            <a:endParaRPr lang="en-US" dirty="0" smtClean="0"/>
          </a:p>
          <a:p>
            <a:r>
              <a:rPr lang="en-US" dirty="0" err="1" smtClean="0"/>
              <a:t>Lesões</a:t>
            </a:r>
            <a:r>
              <a:rPr lang="en-US" dirty="0" smtClean="0"/>
              <a:t> </a:t>
            </a:r>
            <a:r>
              <a:rPr lang="en-US" dirty="0" err="1" smtClean="0"/>
              <a:t>agudas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tendões</a:t>
            </a:r>
            <a:r>
              <a:rPr lang="en-US" dirty="0" smtClean="0"/>
              <a:t> </a:t>
            </a:r>
            <a:r>
              <a:rPr lang="en-US" dirty="0" err="1" smtClean="0"/>
              <a:t>enfraquecidos</a:t>
            </a:r>
            <a:endParaRPr lang="pt-BR" dirty="0"/>
          </a:p>
        </p:txBody>
      </p:sp>
      <p:pic>
        <p:nvPicPr>
          <p:cNvPr id="4" name="Picture 1" descr="Fig_11-11a.png"/>
          <p:cNvPicPr>
            <a:picLocks noChangeAspect="1"/>
          </p:cNvPicPr>
          <p:nvPr/>
        </p:nvPicPr>
        <p:blipFill>
          <a:blip r:embed="rId2" cstate="print"/>
          <a:srcRect t="774" r="4074"/>
          <a:stretch>
            <a:fillRect/>
          </a:stretch>
        </p:blipFill>
        <p:spPr bwMode="auto">
          <a:xfrm>
            <a:off x="6156176" y="3347828"/>
            <a:ext cx="2843808" cy="33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nstrução do LC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35629" y="908720"/>
            <a:ext cx="6864763" cy="514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AMENTO_CRUZADO_AN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743325" cy="4095750"/>
          </a:xfrm>
          <a:prstGeom prst="rect">
            <a:avLst/>
          </a:prstGeom>
        </p:spPr>
      </p:pic>
      <p:pic>
        <p:nvPicPr>
          <p:cNvPr id="4" name="Picture 3" descr="lig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986" y="188640"/>
            <a:ext cx="4321014" cy="3460254"/>
          </a:xfrm>
          <a:prstGeom prst="rect">
            <a:avLst/>
          </a:prstGeom>
        </p:spPr>
      </p:pic>
      <p:pic>
        <p:nvPicPr>
          <p:cNvPr id="5" name="Picture 4" descr="tendaoDeAqui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714311"/>
            <a:ext cx="4382112" cy="3143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300" y="730250"/>
            <a:ext cx="71374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Constituição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Viscoelástica</a:t>
            </a:r>
            <a:endParaRPr lang="en-US" dirty="0" smtClean="0"/>
          </a:p>
          <a:p>
            <a:pPr lvl="1"/>
            <a:r>
              <a:rPr lang="en-US" dirty="0" err="1" smtClean="0"/>
              <a:t>Proteínas</a:t>
            </a:r>
            <a:r>
              <a:rPr lang="en-US" dirty="0" smtClean="0"/>
              <a:t> e </a:t>
            </a:r>
            <a:r>
              <a:rPr lang="en-US" dirty="0" err="1" smtClean="0"/>
              <a:t>fibras</a:t>
            </a:r>
            <a:r>
              <a:rPr lang="en-US" dirty="0" smtClean="0"/>
              <a:t> de </a:t>
            </a:r>
            <a:r>
              <a:rPr lang="en-US" dirty="0" err="1" smtClean="0"/>
              <a:t>colágeno</a:t>
            </a:r>
            <a:endParaRPr lang="en-US" dirty="0" smtClean="0"/>
          </a:p>
          <a:p>
            <a:pPr lvl="2"/>
            <a:r>
              <a:rPr lang="en-US" dirty="0" err="1" smtClean="0"/>
              <a:t>Elástica</a:t>
            </a:r>
            <a:r>
              <a:rPr lang="en-US" dirty="0" smtClean="0"/>
              <a:t> e </a:t>
            </a:r>
            <a:r>
              <a:rPr lang="en-US" dirty="0" err="1" smtClean="0"/>
              <a:t>rígida</a:t>
            </a:r>
            <a:endParaRPr lang="en-US" dirty="0" smtClean="0"/>
          </a:p>
          <a:p>
            <a:pPr lvl="2"/>
            <a:r>
              <a:rPr lang="en-US" dirty="0" err="1" smtClean="0"/>
              <a:t>Forças</a:t>
            </a:r>
            <a:r>
              <a:rPr lang="en-US" dirty="0" smtClean="0"/>
              <a:t> </a:t>
            </a:r>
            <a:r>
              <a:rPr lang="en-US" dirty="0" err="1" smtClean="0"/>
              <a:t>tensivas</a:t>
            </a:r>
            <a:endParaRPr lang="pt-BR" dirty="0"/>
          </a:p>
        </p:txBody>
      </p:sp>
      <p:pic>
        <p:nvPicPr>
          <p:cNvPr id="4" name="Picture 1" descr="Fig_11-15a.png"/>
          <p:cNvPicPr>
            <a:picLocks noChangeAspect="1"/>
          </p:cNvPicPr>
          <p:nvPr/>
        </p:nvPicPr>
        <p:blipFill>
          <a:blip r:embed="rId2" cstate="print"/>
          <a:srcRect t="735"/>
          <a:stretch>
            <a:fillRect/>
          </a:stretch>
        </p:blipFill>
        <p:spPr bwMode="auto">
          <a:xfrm>
            <a:off x="4932040" y="2365397"/>
            <a:ext cx="3985814" cy="39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Resposta</a:t>
            </a:r>
            <a:r>
              <a:rPr lang="en-US" dirty="0" smtClean="0"/>
              <a:t> a </a:t>
            </a:r>
            <a:r>
              <a:rPr lang="en-US" dirty="0" err="1" smtClean="0"/>
              <a:t>carga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96452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1988840"/>
            <a:ext cx="3491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Fase</a:t>
            </a:r>
            <a:r>
              <a:rPr lang="en-US" sz="2800" dirty="0" smtClean="0"/>
              <a:t> 1: </a:t>
            </a:r>
            <a:r>
              <a:rPr lang="en-US" sz="2800" dirty="0" err="1"/>
              <a:t>A</a:t>
            </a:r>
            <a:r>
              <a:rPr lang="en-US" sz="2800" dirty="0" err="1" smtClean="0"/>
              <a:t>linhamento</a:t>
            </a:r>
            <a:r>
              <a:rPr lang="en-US" sz="2800" dirty="0" smtClean="0"/>
              <a:t> das </a:t>
            </a:r>
            <a:r>
              <a:rPr lang="en-US" sz="2800" dirty="0" err="1" smtClean="0"/>
              <a:t>fibras</a:t>
            </a:r>
            <a:r>
              <a:rPr lang="en-US" sz="2800" dirty="0" smtClean="0"/>
              <a:t> de </a:t>
            </a:r>
            <a:r>
              <a:rPr lang="en-US" sz="2800" dirty="0" err="1" smtClean="0"/>
              <a:t>colágeno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Fase</a:t>
            </a:r>
            <a:r>
              <a:rPr lang="en-US" sz="2800" dirty="0" smtClean="0"/>
              <a:t> 2: </a:t>
            </a:r>
            <a:r>
              <a:rPr lang="en-US" sz="2800" dirty="0" err="1"/>
              <a:t>A</a:t>
            </a:r>
            <a:r>
              <a:rPr lang="en-US" sz="2800" dirty="0" err="1" smtClean="0"/>
              <a:t>longamento</a:t>
            </a:r>
            <a:r>
              <a:rPr lang="en-US" sz="2800" dirty="0" smtClean="0"/>
              <a:t> à </a:t>
            </a:r>
            <a:r>
              <a:rPr lang="en-US" sz="2800" dirty="0" err="1" smtClean="0"/>
              <a:t>tração</a:t>
            </a:r>
            <a:r>
              <a:rPr lang="en-US" sz="2800" dirty="0" smtClean="0"/>
              <a:t> (linear)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Fase</a:t>
            </a:r>
            <a:r>
              <a:rPr lang="en-US" sz="2800" dirty="0" smtClean="0"/>
              <a:t> 3:Microfalha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Fase</a:t>
            </a:r>
            <a:r>
              <a:rPr lang="en-US" sz="2800" dirty="0" smtClean="0"/>
              <a:t> 4: </a:t>
            </a:r>
            <a:r>
              <a:rPr lang="en-US" sz="2800" dirty="0" err="1"/>
              <a:t>R</a:t>
            </a:r>
            <a:r>
              <a:rPr lang="en-US" sz="2800" dirty="0" err="1" smtClean="0"/>
              <a:t>uptura</a:t>
            </a:r>
            <a:r>
              <a:rPr lang="en-US" sz="2800" dirty="0" smtClean="0"/>
              <a:t>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Resistência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Corrida</a:t>
            </a:r>
            <a:r>
              <a:rPr lang="en-US" dirty="0" smtClean="0"/>
              <a:t> e </a:t>
            </a:r>
            <a:r>
              <a:rPr lang="en-US" dirty="0" err="1" smtClean="0"/>
              <a:t>salto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30%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intensidade</a:t>
            </a:r>
            <a:r>
              <a:rPr lang="en-US" dirty="0" smtClean="0"/>
              <a:t> de </a:t>
            </a:r>
            <a:r>
              <a:rPr lang="en-US" dirty="0" err="1" smtClean="0"/>
              <a:t>carga</a:t>
            </a:r>
            <a:r>
              <a:rPr lang="en-US" dirty="0" smtClean="0"/>
              <a:t> total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lesões</a:t>
            </a:r>
            <a:endParaRPr lang="en-US" dirty="0" smtClean="0"/>
          </a:p>
          <a:p>
            <a:pPr lvl="1"/>
            <a:r>
              <a:rPr lang="en-US" dirty="0" err="1" smtClean="0"/>
              <a:t>Associação</a:t>
            </a:r>
            <a:r>
              <a:rPr lang="en-US" dirty="0" smtClean="0"/>
              <a:t> de </a:t>
            </a:r>
            <a:r>
              <a:rPr lang="en-US" dirty="0" err="1" smtClean="0"/>
              <a:t>fatores</a:t>
            </a:r>
            <a:r>
              <a:rPr lang="en-US" dirty="0" smtClean="0"/>
              <a:t> – </a:t>
            </a:r>
            <a:r>
              <a:rPr lang="en-US" dirty="0" err="1" smtClean="0"/>
              <a:t>lesões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elástico</a:t>
            </a:r>
            <a:r>
              <a:rPr lang="en-US" dirty="0" smtClean="0"/>
              <a:t> e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viscoso</a:t>
            </a:r>
            <a:endParaRPr lang="en-US" dirty="0"/>
          </a:p>
          <a:p>
            <a:pPr lvl="1"/>
            <a:r>
              <a:rPr lang="en-US" dirty="0" err="1" smtClean="0"/>
              <a:t>Elástico</a:t>
            </a:r>
            <a:r>
              <a:rPr lang="en-US" dirty="0" smtClean="0"/>
              <a:t>: </a:t>
            </a:r>
            <a:r>
              <a:rPr lang="en-US" dirty="0" err="1" smtClean="0"/>
              <a:t>alonga</a:t>
            </a:r>
            <a:r>
              <a:rPr lang="en-US" dirty="0" smtClean="0"/>
              <a:t>-se, </a:t>
            </a:r>
            <a:r>
              <a:rPr lang="en-US" dirty="0" err="1" smtClean="0"/>
              <a:t>absorve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r>
              <a:rPr lang="en-US" dirty="0" smtClean="0"/>
              <a:t> e </a:t>
            </a:r>
            <a:r>
              <a:rPr lang="en-US" dirty="0" err="1" smtClean="0"/>
              <a:t>volta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tamanho</a:t>
            </a:r>
            <a:r>
              <a:rPr lang="en-US" dirty="0" smtClean="0"/>
              <a:t> </a:t>
            </a:r>
            <a:r>
              <a:rPr lang="en-US" dirty="0" err="1" smtClean="0"/>
              <a:t>incial</a:t>
            </a:r>
            <a:endParaRPr lang="en-US" dirty="0" smtClean="0"/>
          </a:p>
          <a:p>
            <a:pPr lvl="1"/>
            <a:r>
              <a:rPr lang="en-US" dirty="0" err="1" smtClean="0"/>
              <a:t>Viscoelástico</a:t>
            </a:r>
            <a:r>
              <a:rPr lang="en-US" dirty="0" smtClean="0"/>
              <a:t>: Tempo-</a:t>
            </a:r>
            <a:r>
              <a:rPr lang="en-US" dirty="0" err="1" smtClean="0"/>
              <a:t>dependente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o tempo de </a:t>
            </a:r>
            <a:r>
              <a:rPr lang="en-US" dirty="0" err="1" smtClean="0"/>
              <a:t>carga</a:t>
            </a:r>
            <a:r>
              <a:rPr lang="en-US" dirty="0" smtClean="0"/>
              <a:t> interfere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mecânica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viscoelástica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agnitude e tempo de </a:t>
            </a:r>
            <a:r>
              <a:rPr lang="en-US" dirty="0" err="1" smtClean="0"/>
              <a:t>exposição</a:t>
            </a:r>
            <a:endParaRPr lang="en-US" dirty="0" smtClean="0"/>
          </a:p>
          <a:p>
            <a:pPr lvl="1" algn="just"/>
            <a:r>
              <a:rPr lang="en-US" sz="2400" dirty="0" smtClean="0"/>
              <a:t>A </a:t>
            </a:r>
            <a:r>
              <a:rPr lang="en-US" sz="2400" dirty="0" err="1" smtClean="0"/>
              <a:t>carga</a:t>
            </a:r>
            <a:r>
              <a:rPr lang="en-US" sz="2400" dirty="0" smtClean="0"/>
              <a:t> </a:t>
            </a:r>
            <a:r>
              <a:rPr lang="en-US" sz="2400" dirty="0" err="1" smtClean="0"/>
              <a:t>causa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deformação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conforme</a:t>
            </a:r>
            <a:r>
              <a:rPr lang="en-US" sz="2400" dirty="0" smtClean="0"/>
              <a:t> o tempo de </a:t>
            </a:r>
            <a:r>
              <a:rPr lang="en-US" sz="2400" dirty="0" err="1" smtClean="0"/>
              <a:t>exposição</a:t>
            </a:r>
            <a:r>
              <a:rPr lang="en-US" sz="2400" dirty="0" smtClean="0"/>
              <a:t> </a:t>
            </a:r>
            <a:r>
              <a:rPr lang="en-US" sz="2400" dirty="0" err="1" smtClean="0"/>
              <a:t>essa</a:t>
            </a:r>
            <a:r>
              <a:rPr lang="en-US" sz="2400" dirty="0" smtClean="0"/>
              <a:t> </a:t>
            </a:r>
            <a:r>
              <a:rPr lang="en-US" sz="2400" dirty="0" err="1" smtClean="0"/>
              <a:t>estrutura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voltará</a:t>
            </a:r>
            <a:r>
              <a:rPr lang="en-US" sz="2400" dirty="0" smtClean="0"/>
              <a:t> a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posição</a:t>
            </a:r>
            <a:r>
              <a:rPr lang="en-US" sz="2400" dirty="0" smtClean="0"/>
              <a:t> </a:t>
            </a:r>
            <a:r>
              <a:rPr lang="en-US" sz="2400" dirty="0" err="1" smtClean="0"/>
              <a:t>inicial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Se a </a:t>
            </a:r>
            <a:r>
              <a:rPr lang="en-US" sz="2400" dirty="0" err="1" smtClean="0"/>
              <a:t>mesma</a:t>
            </a:r>
            <a:r>
              <a:rPr lang="en-US" sz="2400" dirty="0" smtClean="0"/>
              <a:t> </a:t>
            </a:r>
            <a:r>
              <a:rPr lang="en-US" sz="2400" dirty="0" err="1" smtClean="0"/>
              <a:t>carga</a:t>
            </a:r>
            <a:r>
              <a:rPr lang="en-US" sz="2400" dirty="0" smtClean="0"/>
              <a:t> for </a:t>
            </a:r>
            <a:r>
              <a:rPr lang="en-US" sz="2400" dirty="0" err="1" smtClean="0"/>
              <a:t>aplicada</a:t>
            </a:r>
            <a:r>
              <a:rPr lang="en-US" sz="2400" dirty="0" smtClean="0"/>
              <a:t> logo </a:t>
            </a:r>
            <a:r>
              <a:rPr lang="en-US" sz="2400" dirty="0" err="1" smtClean="0"/>
              <a:t>após</a:t>
            </a:r>
            <a:r>
              <a:rPr lang="en-US" sz="2400" dirty="0" smtClean="0"/>
              <a:t> a </a:t>
            </a:r>
            <a:r>
              <a:rPr lang="en-US" sz="2400" dirty="0" err="1" smtClean="0"/>
              <a:t>deformação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MAIOR, e o </a:t>
            </a:r>
            <a:r>
              <a:rPr lang="en-US" sz="2400" dirty="0" err="1" smtClean="0"/>
              <a:t>retorno</a:t>
            </a:r>
            <a:r>
              <a:rPr lang="en-US" sz="2400" dirty="0" smtClean="0"/>
              <a:t> MENOR </a:t>
            </a:r>
            <a:r>
              <a:rPr lang="en-US" sz="2400" dirty="0" err="1" smtClean="0"/>
              <a:t>ainda</a:t>
            </a:r>
            <a:r>
              <a:rPr lang="en-US" sz="2400" dirty="0" smtClean="0"/>
              <a:t>.</a:t>
            </a:r>
          </a:p>
          <a:p>
            <a:pPr lvl="2" algn="just"/>
            <a:r>
              <a:rPr lang="pt-BR" sz="2000" dirty="0" smtClean="0"/>
              <a:t>Cargas </a:t>
            </a:r>
            <a:r>
              <a:rPr lang="pt-BR" sz="2000" dirty="0"/>
              <a:t>cíclicas de tração promoverão o aumento do comprimento agudo do tecido, afetando a sua rigidez e sua resistência a ponto de tornar o tecido suscetível a microfalhas, mesmo que sob ação de cargas </a:t>
            </a:r>
            <a:r>
              <a:rPr lang="pt-BR" sz="2000" dirty="0" smtClean="0"/>
              <a:t>fisiológicas (pequenas intensidades)</a:t>
            </a:r>
            <a:endParaRPr lang="en-US" sz="2000" dirty="0" smtClean="0"/>
          </a:p>
          <a:p>
            <a:pPr algn="just"/>
            <a:endParaRPr lang="pt-BR" dirty="0"/>
          </a:p>
        </p:txBody>
      </p:sp>
      <p:pic>
        <p:nvPicPr>
          <p:cNvPr id="4" name="Picture 1" descr="Fig_08-0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87562"/>
            <a:ext cx="4176464" cy="189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Prevenção</a:t>
            </a:r>
            <a:r>
              <a:rPr lang="en-US" dirty="0" smtClean="0"/>
              <a:t> de </a:t>
            </a:r>
            <a:r>
              <a:rPr lang="en-US" dirty="0" err="1" smtClean="0"/>
              <a:t>lesão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/>
              <a:t>Este comportamento pode acontecer numa sessão de treinamento, ou no efeito somado de várias sessões. Contudo, como o tecido se regenera com o passar do tempo, as lesões provenientes de sessões somadas dependem, </a:t>
            </a:r>
            <a:r>
              <a:rPr lang="pt-BR" sz="2400" b="1" dirty="0"/>
              <a:t>também, do intervalo de tempo de recuperação entre as sessões de treinamento</a:t>
            </a:r>
            <a:r>
              <a:rPr lang="pt-BR" sz="2400" dirty="0"/>
              <a:t>, sendo que períodos curtos de recuperação levariam às lesões citadas e períodos suficientes de recuperação não resultariam em lesão.</a:t>
            </a:r>
          </a:p>
        </p:txBody>
      </p:sp>
      <p:pic>
        <p:nvPicPr>
          <p:cNvPr id="4" name="Picture 1" descr="Fig_08-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5575578" cy="257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Lesão</a:t>
            </a:r>
            <a:r>
              <a:rPr lang="en-US" dirty="0" smtClean="0"/>
              <a:t> de </a:t>
            </a:r>
            <a:r>
              <a:rPr lang="en-US" dirty="0" err="1" smtClean="0"/>
              <a:t>ligamento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Irregularidades </a:t>
            </a:r>
            <a:r>
              <a:rPr lang="pt-BR" dirty="0"/>
              <a:t>do </a:t>
            </a:r>
            <a:r>
              <a:rPr lang="pt-BR" dirty="0" smtClean="0"/>
              <a:t>piso</a:t>
            </a:r>
          </a:p>
          <a:p>
            <a:r>
              <a:rPr lang="pt-BR" dirty="0"/>
              <a:t>F</a:t>
            </a:r>
            <a:r>
              <a:rPr lang="pt-BR" dirty="0" smtClean="0"/>
              <a:t>orças </a:t>
            </a:r>
            <a:r>
              <a:rPr lang="pt-BR" dirty="0"/>
              <a:t>externas provocadas por oponentes na prática de modalidades esportivas </a:t>
            </a:r>
            <a:endParaRPr lang="pt-BR" dirty="0" smtClean="0"/>
          </a:p>
          <a:p>
            <a:r>
              <a:rPr lang="pt-BR" dirty="0" smtClean="0"/>
              <a:t> Rápidas </a:t>
            </a:r>
            <a:r>
              <a:rPr lang="pt-BR" dirty="0"/>
              <a:t>mudanças necessárias na execução do </a:t>
            </a:r>
            <a:r>
              <a:rPr lang="pt-BR" dirty="0" smtClean="0"/>
              <a:t>movimento</a:t>
            </a:r>
          </a:p>
          <a:p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 e </a:t>
            </a:r>
            <a:r>
              <a:rPr lang="en-US" dirty="0" err="1" smtClean="0"/>
              <a:t>inesperados</a:t>
            </a:r>
            <a:endParaRPr lang="pt-BR" dirty="0" smtClean="0"/>
          </a:p>
          <a:p>
            <a:pPr lvl="1"/>
            <a:r>
              <a:rPr lang="en-US" dirty="0" err="1" smtClean="0"/>
              <a:t>Insuficiência</a:t>
            </a:r>
            <a:r>
              <a:rPr lang="en-US" dirty="0" smtClean="0"/>
              <a:t> muscular</a:t>
            </a:r>
          </a:p>
          <a:p>
            <a:pPr lvl="1"/>
            <a:r>
              <a:rPr lang="en-US" dirty="0" err="1" smtClean="0"/>
              <a:t>Estabilização</a:t>
            </a:r>
            <a:r>
              <a:rPr lang="en-US" dirty="0" smtClean="0"/>
              <a:t> </a:t>
            </a:r>
            <a:r>
              <a:rPr lang="en-US" dirty="0" err="1" smtClean="0"/>
              <a:t>passiva</a:t>
            </a:r>
            <a:endParaRPr lang="pt-BR" dirty="0"/>
          </a:p>
        </p:txBody>
      </p:sp>
      <p:pic>
        <p:nvPicPr>
          <p:cNvPr id="4" name="Picture 1" descr="Fig_08-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025" y="3356991"/>
            <a:ext cx="3051036" cy="35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</TotalTime>
  <Words>317</Words>
  <Application>Microsoft Office PowerPoint</Application>
  <PresentationFormat>On-screen Show (4:3)</PresentationFormat>
  <Paragraphs>42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Biomecânica dos tendões e ligamentos</vt:lpstr>
      <vt:lpstr>Slide 2</vt:lpstr>
      <vt:lpstr>Slide 3</vt:lpstr>
      <vt:lpstr>Constituição</vt:lpstr>
      <vt:lpstr>Resposta a carga</vt:lpstr>
      <vt:lpstr>Resistência</vt:lpstr>
      <vt:lpstr>Resposta viscoelástica</vt:lpstr>
      <vt:lpstr>Prevenção de lesão</vt:lpstr>
      <vt:lpstr>Lesão de ligamento</vt:lpstr>
      <vt:lpstr>Lesão do tendão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Biomecânica dos tendões e ligamentos</dc:title>
  <dc:creator>Aline</dc:creator>
  <cp:lastModifiedBy>Aline</cp:lastModifiedBy>
  <cp:revision>14</cp:revision>
  <dcterms:created xsi:type="dcterms:W3CDTF">2015-05-18T15:57:58Z</dcterms:created>
  <dcterms:modified xsi:type="dcterms:W3CDTF">2015-05-18T23:35:36Z</dcterms:modified>
</cp:coreProperties>
</file>