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69" d="100"/>
          <a:sy n="69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B20D5D-1A06-4D95-B62B-9253F9DE957D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22E4C6-CDB2-4F25-AA4C-D3B8DFE6ED3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São os condrócitos que degeneram o tecido envelhecido e ressintetizam o tecido orgânico.</a:t>
            </a:r>
            <a:endParaRPr lang="pt-BR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7ADF5-D011-48C0-95BB-ED83BF38EC5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Dentro desse arranjo de proteínas existem íons carregados negativamente que se repulsam mantendo a cartilagem estirada e rigida. Quando ocorrem forças compressivas á agua, que é abundante dentro da cartilagem se desloca deixando o meio mais concentrado e portanto mais rigido até que se alcance um equilíbrio onde não h’’a mais deslocamento de agua e portante não há mais deformação da cartilagem. Esse transito de liquido’tbm é importante para  a nutrição da cartilagem, já que ela é avascular. A cartilagem pode perder até 70 % deste líquido, que ajuda tbm na lubrificaçao intraarticular evitando atrito. A quantidade que sai da cartilagem depende da intensidade da força compressiva.</a:t>
            </a:r>
            <a:endParaRPr 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D918B-0E5E-487C-926D-A9D94DEB5B9C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4FFB-F3DE-4F66-80F5-4EE721CA9077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57CE-6716-4077-922B-FCE33ADB00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840D-6144-40F8-B08C-72F8C45DA5C5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A41D-B819-479A-8B96-B06210D136F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311E-0E60-4178-9914-024E9FE8BFE3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A978-E95B-4F5A-82DA-19C756D0B33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C2CD-2EE3-4CCD-BFA7-1B15E4D80F76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EB43-8097-4747-8DDC-285C6E7867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AE63-40EB-46F3-8D38-9E5ACA40BCBF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967F-2316-4696-80A0-156F67862C7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B8A3-D98C-4A71-A29D-7A43D7D34FA5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7D28-33AA-4DC6-8A84-007DC87A835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2B64-6DB9-4305-9B4A-D16EA1120974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7CF7-D2E1-4B98-B5B6-C79FF793720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46D4-950F-4A95-B7F9-C2F8D1E4D365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8AEF-D982-4AF5-9CC6-A5347BD4CBB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B2D7-A803-4273-9FD2-55173EEC9221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6A5E-046E-4D70-81D6-EE1535F7B38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E0F3-9A21-49AD-BC3B-E9DBC316C87B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BD19-7706-4628-860E-FF26693852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AF1B-F3D9-4FF8-BED6-B519716157FC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43E2-1912-487F-B53D-42F59932C59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46487-21A8-46EA-B4E9-41671E7D7573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087A4-3FBD-4B20-85E2-DDDDBA32B8D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Biomecânica da cartilagem articular</a:t>
            </a:r>
            <a:endParaRPr 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Aline</a:t>
            </a:r>
            <a:r>
              <a:rPr lang="en-US" dirty="0" smtClean="0"/>
              <a:t> Bigongiari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Disco intervertebral</a:t>
            </a:r>
            <a:endParaRPr lang="pt-BR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038600" cy="4525963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Curvaturas normais da coluna</a:t>
            </a:r>
          </a:p>
          <a:p>
            <a:pPr eaLnBrk="1" hangingPunct="1"/>
            <a:r>
              <a:rPr lang="en-US" smtClean="0"/>
              <a:t>Força muscular</a:t>
            </a:r>
          </a:p>
          <a:p>
            <a:pPr eaLnBrk="1" hangingPunct="1"/>
            <a:r>
              <a:rPr lang="en-US" smtClean="0"/>
              <a:t>Combinação de tipos de cargas</a:t>
            </a:r>
          </a:p>
          <a:p>
            <a:pPr eaLnBrk="1" hangingPunct="1"/>
            <a:r>
              <a:rPr lang="en-US" smtClean="0"/>
              <a:t>Aumento do torque.</a:t>
            </a:r>
            <a:endParaRPr lang="pt-BR" smtClean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752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Fig_08-08.png"/>
          <p:cNvPicPr>
            <a:picLocks noChangeAspect="1"/>
          </p:cNvPicPr>
          <p:nvPr/>
        </p:nvPicPr>
        <p:blipFill>
          <a:blip r:embed="rId2" cstate="print"/>
          <a:srcRect t="5292"/>
          <a:stretch>
            <a:fillRect/>
          </a:stretch>
        </p:blipFill>
        <p:spPr bwMode="auto">
          <a:xfrm>
            <a:off x="1366838" y="852488"/>
            <a:ext cx="71723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Fig_08-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3374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ig_08-18.png"/>
          <p:cNvPicPr>
            <a:picLocks noChangeAspect="1"/>
          </p:cNvPicPr>
          <p:nvPr/>
        </p:nvPicPr>
        <p:blipFill>
          <a:blip r:embed="rId2" cstate="print"/>
          <a:srcRect t="1831"/>
          <a:stretch>
            <a:fillRect/>
          </a:stretch>
        </p:blipFill>
        <p:spPr bwMode="auto">
          <a:xfrm>
            <a:off x="2227263" y="533400"/>
            <a:ext cx="545147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Cartilagem</a:t>
            </a:r>
            <a:endParaRPr lang="pt-BR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Diminuir o estresse mecânico</a:t>
            </a:r>
          </a:p>
          <a:p>
            <a:pPr eaLnBrk="1" hangingPunct="1"/>
            <a:r>
              <a:rPr lang="en-US" smtClean="0"/>
              <a:t>Diminuir o atrito ósseo</a:t>
            </a:r>
          </a:p>
          <a:p>
            <a:pPr lvl="2" eaLnBrk="1" hangingPunct="1"/>
            <a:r>
              <a:rPr lang="en-US" smtClean="0"/>
              <a:t>Avascular </a:t>
            </a:r>
          </a:p>
          <a:p>
            <a:pPr lvl="2" eaLnBrk="1" hangingPunct="1"/>
            <a:r>
              <a:rPr lang="en-US" smtClean="0"/>
              <a:t>Sem inervação</a:t>
            </a:r>
          </a:p>
          <a:p>
            <a:pPr lvl="2" eaLnBrk="1" hangingPunct="1"/>
            <a:r>
              <a:rPr lang="en-US" smtClean="0"/>
              <a:t>Condrócitos – matriz celular</a:t>
            </a:r>
          </a:p>
          <a:p>
            <a:pPr lvl="2" eaLnBrk="1" hangingPunct="1"/>
            <a:r>
              <a:rPr lang="en-US" smtClean="0"/>
              <a:t>Matriz extracelular </a:t>
            </a:r>
          </a:p>
          <a:p>
            <a:pPr lvl="2" eaLnBrk="1" hangingPunct="1"/>
            <a:r>
              <a:rPr lang="en-US" smtClean="0"/>
              <a:t>Muito líquido</a:t>
            </a:r>
          </a:p>
          <a:p>
            <a:pPr lvl="2"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Matriz Orgânica Extracelular</a:t>
            </a:r>
            <a:endParaRPr lang="pt-BR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 eaLnBrk="1" hangingPunct="1"/>
            <a:r>
              <a:rPr lang="en-US" smtClean="0"/>
              <a:t>Fibras de colágeno tipo II </a:t>
            </a:r>
          </a:p>
          <a:p>
            <a:pPr eaLnBrk="1" hangingPunct="1"/>
            <a:r>
              <a:rPr lang="en-US" smtClean="0"/>
              <a:t>Proteoglicanos</a:t>
            </a:r>
          </a:p>
          <a:p>
            <a:pPr lvl="1" eaLnBrk="1" hangingPunct="1"/>
            <a:r>
              <a:rPr lang="en-US" smtClean="0"/>
              <a:t>Glicosaminoglicanas e ac. hialurônico</a:t>
            </a:r>
          </a:p>
          <a:p>
            <a:pPr lvl="2" eaLnBrk="1" hangingPunct="1"/>
            <a:r>
              <a:rPr lang="en-US" smtClean="0"/>
              <a:t>Consistência mais rígida que de outros tec. conjuntivos</a:t>
            </a:r>
            <a:endParaRPr lang="pt-BR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802063"/>
            <a:ext cx="37449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Matriz Orgânica Extracelular</a:t>
            </a:r>
            <a:endParaRPr lang="pt-BR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en-US" smtClean="0"/>
              <a:t>Colágeno -  resistência a tração</a:t>
            </a:r>
          </a:p>
          <a:p>
            <a:pPr eaLnBrk="1" hangingPunct="1"/>
            <a:r>
              <a:rPr lang="en-US" smtClean="0"/>
              <a:t>Proteoglicanas – resistência a compressão</a:t>
            </a:r>
            <a:endParaRPr lang="pt-BR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924175"/>
            <a:ext cx="310832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Efeito do relaxamento ao estresse</a:t>
            </a:r>
            <a:endParaRPr lang="pt-B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pPr eaLnBrk="1" hangingPunct="1"/>
            <a:r>
              <a:rPr lang="en-US" smtClean="0"/>
              <a:t>A cartilagem sob estresse deve ser capaz de se adaptar para não sofrer lesão</a:t>
            </a:r>
          </a:p>
          <a:p>
            <a:pPr eaLnBrk="1" hangingPunct="1"/>
            <a:r>
              <a:rPr lang="en-US" smtClean="0"/>
              <a:t>Resposta mecânica ao estresse</a:t>
            </a:r>
            <a:endParaRPr lang="pt-BR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213100"/>
            <a:ext cx="712946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196975"/>
            <a:ext cx="6502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Lesões das cartilagens</a:t>
            </a:r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Interação de superfícies de apoio</a:t>
            </a:r>
          </a:p>
          <a:p>
            <a:pPr lvl="1" eaLnBrk="1" hangingPunct="1"/>
            <a:r>
              <a:rPr lang="en-US" smtClean="0"/>
              <a:t>Lubrificação inadequada</a:t>
            </a:r>
          </a:p>
          <a:p>
            <a:pPr lvl="1" eaLnBrk="1" hangingPunct="1"/>
            <a:r>
              <a:rPr lang="en-US" smtClean="0"/>
              <a:t>Desgaste por abrasão</a:t>
            </a:r>
          </a:p>
          <a:p>
            <a:pPr eaLnBrk="1" hangingPunct="1"/>
            <a:r>
              <a:rPr lang="en-US" smtClean="0"/>
              <a:t>Fadiga</a:t>
            </a:r>
          </a:p>
          <a:p>
            <a:pPr lvl="1" eaLnBrk="1" hangingPunct="1"/>
            <a:r>
              <a:rPr lang="en-US" smtClean="0"/>
              <a:t>Crônica</a:t>
            </a:r>
          </a:p>
          <a:p>
            <a:pPr lvl="1" eaLnBrk="1" hangingPunct="1"/>
            <a:r>
              <a:rPr lang="en-US" smtClean="0"/>
              <a:t>Microlesões</a:t>
            </a:r>
          </a:p>
          <a:p>
            <a:pPr lvl="1" eaLnBrk="1" hangingPunct="1"/>
            <a:r>
              <a:rPr lang="en-US" smtClean="0"/>
              <a:t>Cargas altas e cíclicas</a:t>
            </a:r>
          </a:p>
          <a:p>
            <a:pPr lvl="1" eaLnBrk="1" hangingPunct="1"/>
            <a:r>
              <a:rPr lang="en-US" smtClean="0"/>
              <a:t>Pouco tempo</a:t>
            </a:r>
          </a:p>
          <a:p>
            <a:pPr lvl="2" eaLnBrk="1" hangingPunct="1"/>
            <a:r>
              <a:rPr lang="en-US" smtClean="0"/>
              <a:t>Meniscotomia</a:t>
            </a:r>
          </a:p>
          <a:p>
            <a:pPr lvl="2" eaLnBrk="1" hangingPunct="1"/>
            <a:r>
              <a:rPr lang="en-US" smtClean="0"/>
              <a:t>Lateralização da patela</a:t>
            </a:r>
          </a:p>
          <a:p>
            <a:pPr lvl="1" eaLnBrk="1" hangingPunct="1"/>
            <a:endParaRPr lang="pt-BR" smtClean="0"/>
          </a:p>
        </p:txBody>
      </p:sp>
      <p:sp>
        <p:nvSpPr>
          <p:cNvPr id="4" name="TextBox 3"/>
          <p:cNvSpPr txBox="1"/>
          <p:nvPr/>
        </p:nvSpPr>
        <p:spPr>
          <a:xfrm>
            <a:off x="5435600" y="3429000"/>
            <a:ext cx="252095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Combinação</a:t>
            </a:r>
            <a:r>
              <a:rPr lang="en-US" dirty="0"/>
              <a:t> de </a:t>
            </a:r>
            <a:r>
              <a:rPr lang="en-US" dirty="0" err="1"/>
              <a:t>fatores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Fibrocartilagem</a:t>
            </a:r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eaLnBrk="1" hangingPunct="1"/>
            <a:r>
              <a:rPr lang="en-US" smtClean="0"/>
              <a:t>Camadas concêntricas de fibras de colágeno </a:t>
            </a:r>
          </a:p>
          <a:p>
            <a:pPr lvl="1" eaLnBrk="1" hangingPunct="1"/>
            <a:r>
              <a:rPr lang="en-US" smtClean="0"/>
              <a:t>Meniscos </a:t>
            </a:r>
          </a:p>
          <a:p>
            <a:pPr lvl="1" eaLnBrk="1" hangingPunct="1"/>
            <a:r>
              <a:rPr lang="en-US" smtClean="0"/>
              <a:t>Discos intervertebrais (gel aquoso)</a:t>
            </a:r>
          </a:p>
          <a:p>
            <a:pPr lvl="2" eaLnBrk="1" hangingPunct="1"/>
            <a:r>
              <a:rPr lang="en-US" smtClean="0"/>
              <a:t>Encaixe articular</a:t>
            </a:r>
          </a:p>
          <a:p>
            <a:pPr lvl="2" eaLnBrk="1" hangingPunct="1"/>
            <a:r>
              <a:rPr lang="en-US" smtClean="0"/>
              <a:t>Estabilidade articular</a:t>
            </a:r>
          </a:p>
          <a:p>
            <a:pPr lvl="2" eaLnBrk="1" hangingPunct="1"/>
            <a:r>
              <a:rPr lang="en-US" smtClean="0"/>
              <a:t>Diminuição da pressão e estresse articular</a:t>
            </a:r>
          </a:p>
          <a:p>
            <a:pPr lvl="2" eaLnBrk="1" hangingPunct="1"/>
            <a:r>
              <a:rPr lang="en-US" smtClean="0"/>
              <a:t>Restringir movimentos excessivos</a:t>
            </a:r>
            <a:endParaRPr lang="pt-BR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5086350"/>
            <a:ext cx="35671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291</Words>
  <Application>Microsoft Office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Biomecânica da cartilagem articular</vt:lpstr>
      <vt:lpstr>Slide 2</vt:lpstr>
      <vt:lpstr>Cartilagem</vt:lpstr>
      <vt:lpstr>Matriz Orgânica Extracelular</vt:lpstr>
      <vt:lpstr>Matriz Orgânica Extracelular</vt:lpstr>
      <vt:lpstr>Efeito do relaxamento ao estresse</vt:lpstr>
      <vt:lpstr>Slide 7</vt:lpstr>
      <vt:lpstr>Lesões das cartilagens</vt:lpstr>
      <vt:lpstr>Fibrocartilagem</vt:lpstr>
      <vt:lpstr>Disco intervertebral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Biomecânica da cartilagem articular</dc:title>
  <dc:creator>Aline</dc:creator>
  <cp:lastModifiedBy>Aline</cp:lastModifiedBy>
  <cp:revision>24</cp:revision>
  <dcterms:created xsi:type="dcterms:W3CDTF">2015-05-10T23:43:55Z</dcterms:created>
  <dcterms:modified xsi:type="dcterms:W3CDTF">2015-05-18T23:36:11Z</dcterms:modified>
</cp:coreProperties>
</file>